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11582" r:id="rId2"/>
    <p:sldId id="11726" r:id="rId3"/>
    <p:sldId id="11618" r:id="rId4"/>
    <p:sldId id="11653" r:id="rId5"/>
    <p:sldId id="11592" r:id="rId6"/>
    <p:sldId id="11622" r:id="rId7"/>
    <p:sldId id="11639" r:id="rId8"/>
    <p:sldId id="11610" r:id="rId9"/>
    <p:sldId id="11599" r:id="rId10"/>
    <p:sldId id="11621" r:id="rId11"/>
    <p:sldId id="11601" r:id="rId12"/>
    <p:sldId id="11600" r:id="rId13"/>
    <p:sldId id="11702" r:id="rId14"/>
    <p:sldId id="11670" r:id="rId15"/>
    <p:sldId id="11605" r:id="rId16"/>
    <p:sldId id="11613" r:id="rId17"/>
    <p:sldId id="11689" r:id="rId18"/>
    <p:sldId id="11692" r:id="rId19"/>
    <p:sldId id="11715" r:id="rId20"/>
    <p:sldId id="11606" r:id="rId21"/>
    <p:sldId id="11588" r:id="rId22"/>
    <p:sldId id="11718" r:id="rId23"/>
    <p:sldId id="11719" r:id="rId24"/>
    <p:sldId id="11720" r:id="rId25"/>
    <p:sldId id="11721" r:id="rId26"/>
    <p:sldId id="11722" r:id="rId27"/>
    <p:sldId id="11723" r:id="rId28"/>
    <p:sldId id="11724" r:id="rId29"/>
    <p:sldId id="11725" r:id="rId30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0">
          <p15:clr>
            <a:srgbClr val="A4A3A4"/>
          </p15:clr>
        </p15:guide>
        <p15:guide id="2" pos="30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从化教育局" initials="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EEEE"/>
    <a:srgbClr val="1808F2"/>
    <a:srgbClr val="888BFD"/>
    <a:srgbClr val="FDC1F6"/>
    <a:srgbClr val="E69ED5"/>
    <a:srgbClr val="F68EEF"/>
    <a:srgbClr val="F5E0C8"/>
    <a:srgbClr val="DEB5A6"/>
    <a:srgbClr val="29B1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0" y="216"/>
      </p:cViewPr>
      <p:guideLst>
        <p:guide orient="horz" pos="1630"/>
        <p:guide pos="30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13BD4-389E-4D8C-BD45-4C8F2F31886D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CDF7D-AFBC-4A0A-AEAD-A13B42A0E73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整理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72" y="273911"/>
            <a:ext cx="7886975" cy="994407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72" y="1369543"/>
            <a:ext cx="7886975" cy="3264276"/>
          </a:xfrm>
          <a:prstGeom prst="rect">
            <a:avLst/>
          </a:prstGeom>
        </p:spPr>
        <p:txBody>
          <a:bodyPr vert="eaVert" lIns="68589" tIns="34295" rIns="68589" bIns="34295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72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078588A-76A2-4BB1-8140-61ABC5642ECB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055" y="4768393"/>
            <a:ext cx="3086207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8177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F497FBB6-34BF-46B1-AF10-6944C8C5F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905" y="273908"/>
            <a:ext cx="1971743" cy="4359910"/>
          </a:xfrm>
          <a:prstGeom prst="rect">
            <a:avLst/>
          </a:prstGeom>
        </p:spPr>
        <p:txBody>
          <a:bodyPr vert="eaVert" lIns="68589" tIns="34295" rIns="68589" bIns="3429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74" y="273908"/>
            <a:ext cx="5800926" cy="4359910"/>
          </a:xfrm>
          <a:prstGeom prst="rect">
            <a:avLst/>
          </a:prstGeom>
        </p:spPr>
        <p:txBody>
          <a:bodyPr vert="eaVert" lIns="68589" tIns="34295" rIns="68589" bIns="34295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72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078588A-76A2-4BB1-8140-61ABC5642ECB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9055" y="4768393"/>
            <a:ext cx="3086207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8177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F497FBB6-34BF-46B1-AF10-6944C8C5F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标题文本预设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lIns="68589" tIns="34295" rIns="68589" bIns="34295"/>
          <a:lstStyle/>
          <a:p>
            <a:pPr>
              <a:defRPr/>
            </a:pPr>
            <a:fld id="{972DB081-D977-41CF-A2D4-9A22C4C4D40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2022/9/29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lIns="68589" tIns="34295" rIns="68589" bIns="34295"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lIns="68589" tIns="34295" rIns="68589" bIns="34295"/>
          <a:lstStyle/>
          <a:p>
            <a:pPr>
              <a:defRPr/>
            </a:pPr>
            <a:fld id="{47899921-EB9E-4DD2-AEBE-9229AC87A6B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整顿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清扫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清洁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教养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7" t="62679" r="31921" b="5266"/>
          <a:stretch>
            <a:fillRect/>
          </a:stretch>
        </p:blipFill>
        <p:spPr>
          <a:xfrm rot="15973909">
            <a:off x="-937495" y="750158"/>
            <a:ext cx="2612733" cy="1116379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920044" y="256404"/>
            <a:ext cx="2373608" cy="391160"/>
          </a:xfrm>
          <a:prstGeom prst="rect">
            <a:avLst/>
          </a:prstGeom>
          <a:solidFill>
            <a:schemeClr val="accent1"/>
          </a:solidFill>
        </p:spPr>
        <p:txBody>
          <a:bodyPr wrap="square" lIns="68579" tIns="34290" rIns="68579" bIns="34290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Source Han Serif SC" panose="02020400000000000000" pitchFamily="18" charset="-122"/>
                <a:ea typeface="Source Han Serif SC" panose="02020400000000000000" pitchFamily="18" charset="-122"/>
                <a:sym typeface="Source Han Serif SC" panose="02020400000000000000" pitchFamily="18" charset="-122"/>
              </a:rPr>
              <a:t>安全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72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078588A-76A2-4BB1-8140-61ABC5642ECB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9055" y="4768393"/>
            <a:ext cx="3086207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8177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F497FBB6-34BF-46B1-AF10-6944C8C5F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64" y="342983"/>
            <a:ext cx="2949280" cy="1200435"/>
          </a:xfrm>
          <a:prstGeom prst="rect">
            <a:avLst/>
          </a:prstGeom>
        </p:spPr>
        <p:txBody>
          <a:bodyPr lIns="68589" tIns="34295" rIns="68589" bIns="34295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526" y="740747"/>
            <a:ext cx="4629311" cy="3656084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64" y="1543415"/>
            <a:ext cx="2949280" cy="2859368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72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078588A-76A2-4BB1-8140-61ABC5642ECB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055" y="4768393"/>
            <a:ext cx="3086207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8177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F497FBB6-34BF-46B1-AF10-6944C8C5F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64" y="342983"/>
            <a:ext cx="2949280" cy="1200435"/>
          </a:xfrm>
          <a:prstGeom prst="rect">
            <a:avLst/>
          </a:prstGeom>
        </p:spPr>
        <p:txBody>
          <a:bodyPr lIns="68589" tIns="34295" rIns="68589" bIns="34295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526" y="740747"/>
            <a:ext cx="4629311" cy="3656084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64" y="1543415"/>
            <a:ext cx="2949280" cy="2859368"/>
          </a:xfrm>
          <a:prstGeom prst="rect">
            <a:avLst/>
          </a:prstGeom>
        </p:spPr>
        <p:txBody>
          <a:bodyPr lIns="68589" tIns="34295" rIns="68589" bIns="34295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935" indent="0">
              <a:buNone/>
              <a:defRPr sz="800"/>
            </a:lvl8pPr>
            <a:lvl9pPr marL="2743835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72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D078588A-76A2-4BB1-8140-61ABC5642ECB}" type="datetimeFigureOut">
              <a:rPr lang="zh-CN" altLang="en-US" smtClean="0"/>
              <a:t>2022/9/29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9055" y="4768393"/>
            <a:ext cx="3086207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8177" y="4768393"/>
            <a:ext cx="2057471" cy="273908"/>
          </a:xfrm>
          <a:prstGeom prst="rect">
            <a:avLst/>
          </a:prstGeom>
        </p:spPr>
        <p:txBody>
          <a:bodyPr lIns="68589" tIns="34295" rIns="68589" bIns="34295"/>
          <a:lstStyle/>
          <a:p>
            <a:fld id="{F497FBB6-34BF-46B1-AF10-6944C8C5FF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07798" y="1892228"/>
            <a:ext cx="4734262" cy="1083945"/>
          </a:xfrm>
          <a:prstGeom prst="rect">
            <a:avLst/>
          </a:prstGeom>
        </p:spPr>
        <p:txBody>
          <a:bodyPr wrap="square" lIns="68579" tIns="34290" rIns="68579" bIns="3429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1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1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PPT</a:t>
            </a:r>
            <a:r>
              <a:rPr lang="zh-CN" altLang="en-US" sz="1100" b="1" dirty="0">
                <a:solidFill>
                  <a:schemeClr val="accent1">
                    <a:lumMod val="50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100" b="1" dirty="0">
              <a:solidFill>
                <a:schemeClr val="accent1">
                  <a:lumMod val="50000"/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逐浪细阁体" panose="03000509000000000000" pitchFamily="65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wip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7.png"/><Relationship Id="rId3" Type="http://schemas.microsoft.com/office/2007/relationships/media" Target="../media/media11.mp3"/><Relationship Id="rId7" Type="http://schemas.openxmlformats.org/officeDocument/2006/relationships/tags" Target="../tags/tag3.xml"/><Relationship Id="rId12" Type="http://schemas.openxmlformats.org/officeDocument/2006/relationships/image" Target="../media/image2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11" Type="http://schemas.openxmlformats.org/officeDocument/2006/relationships/image" Target="../media/image10.png"/><Relationship Id="rId5" Type="http://schemas.microsoft.com/office/2007/relationships/media" Target="../media/media12.mp3"/><Relationship Id="rId1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audio" Target="../media/media11.mp3"/><Relationship Id="rId9" Type="http://schemas.openxmlformats.org/officeDocument/2006/relationships/image" Target="../media/image8.pn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microsoft.com/office/2007/relationships/media" Target="../media/media3.mp3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3.jpeg"/><Relationship Id="rId5" Type="http://schemas.openxmlformats.org/officeDocument/2006/relationships/tags" Target="../tags/tag2.xml"/><Relationship Id="rId1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audio" Target="../media/media3.mp3"/><Relationship Id="rId9" Type="http://schemas.openxmlformats.org/officeDocument/2006/relationships/image" Target="../media/image11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microsoft.com/office/2007/relationships/media" Target="../media/media5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6.mp3"/><Relationship Id="rId11" Type="http://schemas.openxmlformats.org/officeDocument/2006/relationships/image" Target="../media/image10.png"/><Relationship Id="rId5" Type="http://schemas.microsoft.com/office/2007/relationships/media" Target="../media/media6.mp3"/><Relationship Id="rId10" Type="http://schemas.openxmlformats.org/officeDocument/2006/relationships/image" Target="../media/image16.png"/><Relationship Id="rId4" Type="http://schemas.openxmlformats.org/officeDocument/2006/relationships/audio" Target="../media/media5.mp3"/><Relationship Id="rId9" Type="http://schemas.openxmlformats.org/officeDocument/2006/relationships/image" Target="../media/image15.png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/>
        </p:nvSpPr>
        <p:spPr>
          <a:xfrm>
            <a:off x="1938386" y="1370947"/>
            <a:ext cx="5790396" cy="935860"/>
          </a:xfrm>
          <a:prstGeom prst="rect">
            <a:avLst/>
          </a:prstGeom>
          <a:noFill/>
          <a:ln w="9525">
            <a:noFill/>
          </a:ln>
        </p:spPr>
        <p:txBody>
          <a:bodyPr vert="horz" lIns="91427" tIns="45713" rIns="91427" bIns="45713" anchor="t" anchorCtr="0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5400" b="1" spc="500" noProof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解方程（二）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2" name="内容占位符 2"/>
          <p:cNvSpPr>
            <a:spLocks noGrp="1"/>
          </p:cNvSpPr>
          <p:nvPr/>
        </p:nvSpPr>
        <p:spPr>
          <a:xfrm>
            <a:off x="1390462" y="2490928"/>
            <a:ext cx="6671018" cy="721895"/>
          </a:xfrm>
          <a:prstGeom prst="rect">
            <a:avLst/>
          </a:prstGeom>
          <a:noFill/>
          <a:ln w="9525">
            <a:noFill/>
          </a:ln>
        </p:spPr>
        <p:txBody>
          <a:bodyPr vert="horz" lIns="91427" tIns="45713" rIns="91427" bIns="45713" anchor="t" anchorCtr="0"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8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•"/>
              <a:defRPr sz="24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–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100000"/>
              <a:buFontTx/>
              <a:buChar char="»"/>
              <a:defRPr sz="2000" b="0" i="0" u="none" kern="1200" baseline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 marR="0" algn="ctr" defTabSz="9144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广州市从化区街口街沙贝小学  黎</a:t>
            </a:r>
            <a:r>
              <a:rPr lang="zh-CN" altLang="en-US" sz="2800" kern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FZShangKuS-R-GB"/>
              </a:rPr>
              <a:t>沛新</a:t>
            </a:r>
            <a:endParaRPr lang="zh-CN" altLang="en-US" sz="2800" spc="-370" noProof="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41209" y="166519"/>
            <a:ext cx="5699921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五年级</a:t>
            </a:r>
            <a:r>
              <a:rPr lang="en-US" altLang="zh-CN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人教版</a:t>
            </a:r>
            <a:r>
              <a:rPr lang="en-US" altLang="zh-CN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数学</a:t>
            </a:r>
            <a:r>
              <a:rPr lang="en-US" altLang="zh-CN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-</a:t>
            </a:r>
            <a:r>
              <a:rPr lang="zh-CN" altLang="en-US" sz="2400" spc="280" noProof="1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  <a:sym typeface="宋体" panose="02010600030101010101" pitchFamily="2" charset="-122"/>
              </a:rPr>
              <a:t>上册第五单元</a:t>
            </a:r>
            <a:endParaRPr lang="zh-CN" altLang="en-US" sz="2400" spc="-370" noProof="1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图片 2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" y="166370"/>
            <a:ext cx="1501140" cy="397510"/>
          </a:xfrm>
          <a:prstGeom prst="rect">
            <a:avLst/>
          </a:prstGeom>
        </p:spPr>
      </p:pic>
      <p:pic>
        <p:nvPicPr>
          <p:cNvPr id="4" name="图片 3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272030" y="1073785"/>
            <a:ext cx="4445635" cy="16662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解方程</a:t>
            </a:r>
            <a:r>
              <a:rPr lang="zh-CN" altLang="en-US" sz="4000" b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20-</a:t>
            </a:r>
            <a:r>
              <a:rPr lang="en-US" altLang="zh-CN" sz="4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endParaRPr lang="zh-CN" altLang="en-US" sz="4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" name="图片 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0215" y="1118235"/>
            <a:ext cx="5770245" cy="335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</a:t>
            </a: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</a:t>
            </a:r>
            <a:r>
              <a:rPr lang="en-US" altLang="zh-CN" sz="40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20-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en-US" altLang="zh-CN" sz="4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zh-CN" altLang="en-US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解：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4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9-20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         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endParaRPr lang="en-US" altLang="zh-CN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en-US" altLang="zh-CN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2295" y="2307873"/>
            <a:ext cx="46482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889250" y="3031490"/>
            <a:ext cx="842645" cy="152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585335" y="3053080"/>
            <a:ext cx="789940" cy="3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26534" y="1921006"/>
            <a:ext cx="3180080" cy="2115622"/>
            <a:chOff x="6396" y="5232"/>
            <a:chExt cx="5829" cy="6184"/>
          </a:xfrm>
        </p:grpSpPr>
        <p:sp>
          <p:nvSpPr>
            <p:cNvPr id="9" name="AutoShape 14"/>
            <p:cNvSpPr>
              <a:spLocks noChangeArrowheads="1"/>
            </p:cNvSpPr>
            <p:nvPr/>
          </p:nvSpPr>
          <p:spPr bwMode="auto">
            <a:xfrm>
              <a:off x="6396" y="5232"/>
              <a:ext cx="5829" cy="2739"/>
            </a:xfrm>
            <a:prstGeom prst="wedgeRoundRectCallout">
              <a:avLst>
                <a:gd name="adj1" fmla="val 29764"/>
                <a:gd name="adj2" fmla="val 67315"/>
                <a:gd name="adj3" fmla="val 16667"/>
              </a:avLst>
            </a:prstGeom>
            <a:noFill/>
            <a:ln w="63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lvl="0" defTabSz="914400">
                <a:defRPr/>
              </a:pPr>
              <a:r>
                <a:rPr lang="zh-CN" altLang="en-US" sz="2400" b="1" kern="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我是运用等式的性质解方程</a:t>
              </a:r>
              <a:r>
                <a:rPr lang="en-US" altLang="zh-CN" sz="2400" b="1" kern="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……</a:t>
              </a:r>
              <a:endParaRPr lang="zh-CN" altLang="en-US" sz="24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119" y="6931"/>
              <a:ext cx="2228" cy="4485"/>
              <a:chOff x="5479" y="7861"/>
              <a:chExt cx="2228" cy="4934"/>
            </a:xfrm>
          </p:grpSpPr>
          <p:pic>
            <p:nvPicPr>
              <p:cNvPr id="42" name="Picture 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479" y="7861"/>
                <a:ext cx="2228" cy="41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6373" y="11809"/>
                <a:ext cx="1040" cy="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小东</a:t>
                </a:r>
              </a:p>
            </p:txBody>
          </p:sp>
        </p:grpSp>
      </p:grpSp>
      <p:pic>
        <p:nvPicPr>
          <p:cNvPr id="8" name="小东6：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1460" y="1393190"/>
            <a:ext cx="619125" cy="619125"/>
          </a:xfrm>
          <a:prstGeom prst="rect">
            <a:avLst/>
          </a:prstGeom>
        </p:spPr>
      </p:pic>
      <p:pic>
        <p:nvPicPr>
          <p:cNvPr id="2" name="图片 1" descr="logo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7" name="图片 6" descr="abf26f314e9817d4f19fa34975c45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1" showWhenStopped="0">
                <p:cTn id="1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hrs666333\Desktop\屏幕截图 2021-06-23 213417.png屏幕截图 2021-06-23 2134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43530" y="116205"/>
            <a:ext cx="3954145" cy="485203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030220" y="1858645"/>
            <a:ext cx="3581400" cy="1336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C:\Users\hrs666333\Desktop\111.png1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218" y="1096465"/>
            <a:ext cx="7643495" cy="295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 descr="log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3" name="图片 2" descr="abf26f314e9817d4f19fa34975c45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610400" y="20022"/>
            <a:ext cx="3885617" cy="18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  <a:r>
              <a:rPr lang="en-US" altLang="zh-CN" sz="36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endParaRPr lang="en-US" altLang="zh-CN" sz="40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 sz="40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146550" y="2314575"/>
            <a:ext cx="1828800" cy="50165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3359785" y="2728595"/>
            <a:ext cx="354901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-9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20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-9</a:t>
            </a:r>
            <a:endParaRPr lang="en-US" altLang="zh-CN" sz="40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4365" y="2284095"/>
            <a:ext cx="901319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习惯把未知数写在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左边</a:t>
            </a:r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，所以等式的两边可以</a:t>
            </a:r>
            <a:r>
              <a:rPr lang="zh-CN" altLang="en-US" sz="2800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互换</a:t>
            </a:r>
            <a:r>
              <a:rPr lang="zh-CN" altLang="en-US" sz="32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31720" y="1056640"/>
            <a:ext cx="4332605" cy="680085"/>
            <a:chOff x="3886" y="2824"/>
            <a:chExt cx="6823" cy="1071"/>
          </a:xfrm>
        </p:grpSpPr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>
              <a:off x="5323" y="2824"/>
              <a:ext cx="5386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20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-</a:t>
              </a: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+</a:t>
              </a: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= 9+</a:t>
              </a: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endPara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3886" y="2879"/>
              <a:ext cx="173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解：</a:t>
              </a:r>
            </a:p>
          </p:txBody>
        </p:sp>
      </p:grpSp>
      <p:sp>
        <p:nvSpPr>
          <p:cNvPr id="13" name="圆角矩形 12"/>
          <p:cNvSpPr/>
          <p:nvPr/>
        </p:nvSpPr>
        <p:spPr>
          <a:xfrm>
            <a:off x="3302635" y="1090930"/>
            <a:ext cx="1642110" cy="6578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349115" y="1264285"/>
            <a:ext cx="581660" cy="3930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5752465" y="1257935"/>
            <a:ext cx="581660" cy="3930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46880" y="1711325"/>
            <a:ext cx="695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288915" y="1092200"/>
            <a:ext cx="1207135" cy="6705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93945" y="2315845"/>
            <a:ext cx="446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02200" y="1688465"/>
            <a:ext cx="1463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= 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endParaRPr lang="en-US" altLang="zh-CN" sz="4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21630" y="1688465"/>
            <a:ext cx="949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endParaRPr lang="zh-CN" altLang="en-US" sz="4000"/>
          </a:p>
        </p:txBody>
      </p:sp>
      <p:sp>
        <p:nvSpPr>
          <p:cNvPr id="12" name="文本框 11"/>
          <p:cNvSpPr txBox="1"/>
          <p:nvPr/>
        </p:nvSpPr>
        <p:spPr>
          <a:xfrm>
            <a:off x="4249420" y="1709420"/>
            <a:ext cx="6959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756150" y="2199640"/>
            <a:ext cx="869950" cy="440690"/>
            <a:chOff x="5289" y="-1924"/>
            <a:chExt cx="417" cy="444"/>
          </a:xfrm>
        </p:grpSpPr>
        <p:cxnSp>
          <p:nvCxnSpPr>
            <p:cNvPr id="16" name="直接箭头连接符 15"/>
            <p:cNvCxnSpPr/>
            <p:nvPr/>
          </p:nvCxnSpPr>
          <p:spPr>
            <a:xfrm>
              <a:off x="5332" y="-1924"/>
              <a:ext cx="374" cy="444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>
              <a:off x="5289" y="-1885"/>
              <a:ext cx="369" cy="383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圆角矩形 18"/>
          <p:cNvSpPr/>
          <p:nvPr/>
        </p:nvSpPr>
        <p:spPr>
          <a:xfrm>
            <a:off x="4218305" y="2891790"/>
            <a:ext cx="594360" cy="3930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007100" y="2891790"/>
            <a:ext cx="581660" cy="39306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4516755" y="3220720"/>
            <a:ext cx="179006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11</a:t>
            </a:r>
          </a:p>
        </p:txBody>
      </p:sp>
      <p:pic>
        <p:nvPicPr>
          <p:cNvPr id="9" name="图片 8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2" name="图片 2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2778 0.0014813 L -0.150069 0.111715 " pathEditMode="relative" rAng="0" ptsTypes=""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57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889 -0.00580175 L 0.119097 0.104802 " pathEditMode="relative" rAng="0" ptsTypes="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6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bldLvl="0" animBg="1"/>
      <p:bldP spid="15" grpId="3" animBg="1"/>
      <p:bldP spid="25" grpId="1"/>
      <p:bldP spid="25" grpId="2"/>
      <p:bldP spid="28" grpId="0"/>
      <p:bldP spid="28" grpId="1"/>
      <p:bldP spid="13" grpId="0" bldLvl="0" animBg="1"/>
      <p:bldP spid="13" grpId="1" bldLvl="0" animBg="1"/>
      <p:bldP spid="18" grpId="0" bldLvl="0" animBg="1"/>
      <p:bldP spid="18" grpId="1" animBg="1"/>
      <p:bldP spid="18" grpId="2" bldLvl="0" animBg="1"/>
      <p:bldP spid="4" grpId="0" bldLvl="0" animBg="1"/>
      <p:bldP spid="4" grpId="1" animBg="1"/>
      <p:bldP spid="4" grpId="3" bldLvl="0" animBg="1"/>
      <p:bldP spid="5" grpId="0"/>
      <p:bldP spid="6" grpId="0" bldLvl="0" animBg="1"/>
      <p:bldP spid="6" grpId="1" bldLvl="0" animBg="1"/>
      <p:bldP spid="7" grpId="0"/>
      <p:bldP spid="8" grpId="0"/>
      <p:bldP spid="10" grpId="0"/>
      <p:bldP spid="10" grpId="1"/>
      <p:bldP spid="12" grpId="0"/>
      <p:bldP spid="12" grpId="1"/>
      <p:bldP spid="19" grpId="1" animBg="1"/>
      <p:bldP spid="19" grpId="2" bldLvl="0" animBg="1"/>
      <p:bldP spid="19" grpId="3" bldLvl="0" animBg="1"/>
      <p:bldP spid="20" grpId="0" bldLvl="0" animBg="1"/>
      <p:bldP spid="20" grpId="1" bldLvl="0" animBg="1"/>
      <p:bldP spid="21" grpId="0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28575" y="139065"/>
            <a:ext cx="4950460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40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tka Subheading" panose="02000505000000020004" charset="0"/>
                <a:sym typeface="宋体" panose="02010600030101010101" pitchFamily="2" charset="-122"/>
              </a:rPr>
              <a:t>-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endParaRPr lang="en-US" altLang="zh-CN" sz="32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解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：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20-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</a:t>
            </a:r>
          </a:p>
          <a:p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 = 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</a:p>
          <a:p>
            <a:pPr lvl="0"/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20</a:t>
            </a:r>
            <a:endParaRPr lang="en-US" altLang="zh-CN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20</a:t>
            </a:r>
            <a:r>
              <a:rPr lang="en-US" altLang="zh-CN" sz="40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</a:p>
          <a:p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   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11</a:t>
            </a:r>
            <a:endParaRPr lang="en-US" altLang="zh-CN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29549" y="1375205"/>
            <a:ext cx="28651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运用等式的性质</a:t>
            </a:r>
            <a:r>
              <a:rPr lang="en-US" altLang="zh-CN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2800" b="1" kern="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51259" y="3158490"/>
            <a:ext cx="28651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运用等式的性质</a:t>
            </a:r>
            <a:r>
              <a:rPr lang="en-US" altLang="zh-CN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endParaRPr lang="zh-CN" altLang="en-US" sz="2800" b="1" kern="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86280" y="1408430"/>
            <a:ext cx="659765" cy="37655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394075" y="1407160"/>
            <a:ext cx="663575" cy="37782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792605" y="2570480"/>
            <a:ext cx="2160270" cy="48895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794125" y="3173730"/>
            <a:ext cx="556895" cy="39624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106295" y="3169920"/>
            <a:ext cx="599440" cy="39624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261235" y="3810000"/>
            <a:ext cx="1532890" cy="45910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922780" y="1965325"/>
            <a:ext cx="2160905" cy="47053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57179" y="3608222"/>
            <a:ext cx="954002" cy="1275051"/>
            <a:chOff x="4102" y="2108"/>
            <a:chExt cx="1218" cy="328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4102" y="2108"/>
              <a:ext cx="1218" cy="2602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 flipH="1">
              <a:off x="4132" y="4601"/>
              <a:ext cx="1157" cy="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小乐</a:t>
              </a:r>
            </a:p>
          </p:txBody>
        </p:sp>
      </p:grp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1609090" y="560070"/>
            <a:ext cx="126238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4000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 </a:t>
            </a:r>
            <a:r>
              <a:rPr lang="en-US" altLang="zh-CN" sz="40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endParaRPr lang="en-US" altLang="zh-CN" sz="4000" b="1" i="1" dirty="0">
              <a:solidFill>
                <a:srgbClr val="FF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 descr="logo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11" name="图片 10" descr="abf26f314e9817d4f19fa34975c45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  <p:pic>
        <p:nvPicPr>
          <p:cNvPr id="9" name="小乐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2120" y="227965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8" showWhenStopped="0">
                <p:cTn id="8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  <p:bldP spid="10" grpId="1"/>
      <p:bldP spid="14" grpId="0"/>
      <p:bldP spid="14" grpId="1"/>
      <p:bldP spid="4" grpId="0" bldLvl="0" animBg="1"/>
      <p:bldP spid="4" grpId="1" animBg="1"/>
      <p:bldP spid="4" grpId="2" bldLvl="0" animBg="1"/>
      <p:bldP spid="5" grpId="0" bldLvl="0" animBg="1"/>
      <p:bldP spid="5" grpId="1" animBg="1"/>
      <p:bldP spid="5" grpId="2" bldLvl="0" animBg="1"/>
      <p:bldP spid="15" grpId="0" bldLvl="0" animBg="1"/>
      <p:bldP spid="15" grpId="1" animBg="1"/>
      <p:bldP spid="15" grpId="2" bldLvl="0" animBg="1"/>
      <p:bldP spid="18" grpId="0" bldLvl="0" animBg="1"/>
      <p:bldP spid="18" grpId="1" animBg="1"/>
      <p:bldP spid="18" grpId="2" bldLvl="0" animBg="1"/>
      <p:bldP spid="19" grpId="0" bldLvl="0" animBg="1"/>
      <p:bldP spid="19" grpId="1" animBg="1"/>
      <p:bldP spid="19" grpId="2" bldLvl="0" animBg="1"/>
      <p:bldP spid="6" grpId="0" bldLvl="0" animBg="1"/>
      <p:bldP spid="6" grpId="1" animBg="1"/>
      <p:bldP spid="6" grpId="2" bldLvl="0" animBg="1"/>
      <p:bldP spid="3" grpId="0" bldLvl="0" animBg="1"/>
      <p:bldP spid="3" grpId="1" animBg="1"/>
      <p:bldP spid="3" grpId="2" bldLvl="0" animBg="1"/>
      <p:bldP spid="22" grpId="0"/>
      <p:bldP spid="2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818336" y="661056"/>
            <a:ext cx="5425321" cy="161077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解方程</a:t>
            </a:r>
            <a:r>
              <a:rPr lang="zh-CN" altLang="en-US" sz="4000" b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2.1÷</a:t>
            </a:r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en-US" altLang="zh-CN" sz="4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41800" y="1073785"/>
            <a:ext cx="102362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÷</a:t>
            </a:r>
            <a:r>
              <a:rPr lang="en-US" altLang="zh-CN" sz="44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endParaRPr lang="en-US" altLang="zh-CN" sz="4400" b="1" i="1" dirty="0">
              <a:solidFill>
                <a:srgbClr val="FF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3" name="图片 2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5763895" y="1255395"/>
            <a:ext cx="3513455" cy="579140"/>
          </a:xfrm>
          <a:prstGeom prst="wedgeRoundRectCallout">
            <a:avLst>
              <a:gd name="adj1" fmla="val 29764"/>
              <a:gd name="adj2" fmla="val 67315"/>
              <a:gd name="adj3" fmla="val 16667"/>
            </a:avLst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等式的性质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08020" y="2388235"/>
            <a:ext cx="2379980" cy="676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808730" y="2204720"/>
            <a:ext cx="666750" cy="455930"/>
            <a:chOff x="5289" y="-1826"/>
            <a:chExt cx="417" cy="346"/>
          </a:xfrm>
        </p:grpSpPr>
        <p:cxnSp>
          <p:nvCxnSpPr>
            <p:cNvPr id="17" name="直接箭头连接符 16"/>
            <p:cNvCxnSpPr/>
            <p:nvPr/>
          </p:nvCxnSpPr>
          <p:spPr>
            <a:xfrm>
              <a:off x="5358" y="-1826"/>
              <a:ext cx="348" cy="346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5289" y="-1774"/>
              <a:ext cx="356" cy="272"/>
            </a:xfrm>
            <a:prstGeom prst="straightConnector1">
              <a:avLst/>
            </a:prstGeom>
            <a:ln w="44450">
              <a:solidFill>
                <a:srgbClr val="FF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5412740" y="293370"/>
            <a:ext cx="90551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altLang="zh-CN" sz="3200" i="1" dirty="0">
              <a:solidFill>
                <a:srgbClr val="FF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27940" y="560070"/>
            <a:ext cx="67341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        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2.1 ÷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3</a:t>
            </a:r>
          </a:p>
          <a:p>
            <a:r>
              <a:rPr lang="zh-CN" altLang="en-US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解：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2.1÷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×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3×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                                     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2.1 = 3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</a:p>
          <a:p>
            <a:pPr lvl="0"/>
            <a:r>
              <a:rPr lang="en-US" altLang="zh-CN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                                              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2.1</a:t>
            </a:r>
            <a:endParaRPr lang="en-US" altLang="zh-CN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                           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÷3 = 2.1÷3</a:t>
            </a:r>
          </a:p>
          <a:p>
            <a:r>
              <a:rPr lang="en-US" altLang="zh-CN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                                                                 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0.7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2950845" y="1763947"/>
            <a:ext cx="860425" cy="33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865370" y="1773956"/>
            <a:ext cx="7962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 flipH="1">
            <a:off x="792151" y="3631757"/>
            <a:ext cx="791822" cy="1092493"/>
            <a:chOff x="6592" y="3307"/>
            <a:chExt cx="1207" cy="2079"/>
          </a:xfrm>
        </p:grpSpPr>
        <p:sp>
          <p:nvSpPr>
            <p:cNvPr id="34" name="文本框 33"/>
            <p:cNvSpPr txBox="1"/>
            <p:nvPr/>
          </p:nvSpPr>
          <p:spPr>
            <a:xfrm flipH="1">
              <a:off x="6646" y="4802"/>
              <a:ext cx="1134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小新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6592" y="3307"/>
              <a:ext cx="1207" cy="1490"/>
            </a:xfrm>
            <a:prstGeom prst="rect">
              <a:avLst/>
            </a:prstGeom>
          </p:spPr>
        </p:pic>
      </p:grpSp>
      <p:pic>
        <p:nvPicPr>
          <p:cNvPr id="36" name="小新8：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00175" y="4713605"/>
            <a:ext cx="619125" cy="384810"/>
          </a:xfrm>
          <a:prstGeom prst="rect">
            <a:avLst/>
          </a:prstGeom>
        </p:spPr>
      </p:pic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6032500" y="3042285"/>
            <a:ext cx="3247390" cy="578446"/>
          </a:xfrm>
          <a:prstGeom prst="wedgeRoundRectCallout">
            <a:avLst>
              <a:gd name="adj1" fmla="val 29764"/>
              <a:gd name="adj2" fmla="val 67315"/>
              <a:gd name="adj3" fmla="val 16667"/>
            </a:avLst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等式的性质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3107055" y="3568700"/>
            <a:ext cx="812165" cy="101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35600" y="3568700"/>
            <a:ext cx="782955" cy="3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" name="图片 1" descr="abf26f314e9817d4f19fa34975c4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3" presetClass="exit" presetSubtype="10" fill="hold" nodeType="after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8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8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6" showWhenStopped="0">
                <p:cTn id="3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8" grpId="0"/>
      <p:bldP spid="13" grpId="0" bldLvl="0" animBg="1"/>
      <p:bldP spid="22" grpId="1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7630" y="236855"/>
            <a:ext cx="4561840" cy="44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36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 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endParaRPr lang="en-US" altLang="zh-CN" sz="32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解：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20-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+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</a:t>
            </a:r>
          </a:p>
          <a:p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endParaRPr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pPr lvl="0"/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 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20</a:t>
            </a:r>
            <a:endParaRPr lang="en-US" altLang="zh-CN" sz="32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        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9+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9  20</a:t>
            </a:r>
            <a:r>
              <a:rPr lang="en-US" altLang="zh-CN" sz="36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9</a:t>
            </a:r>
            <a:endParaRPr lang="en-US" altLang="zh-CN" sz="32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    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11</a:t>
            </a:r>
          </a:p>
          <a:p>
            <a:endParaRPr lang="en-US" altLang="zh-CN" sz="36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42515" y="772160"/>
            <a:ext cx="607695" cy="3355975"/>
            <a:chOff x="3717" y="1204"/>
            <a:chExt cx="957" cy="5285"/>
          </a:xfrm>
        </p:grpSpPr>
        <p:sp>
          <p:nvSpPr>
            <p:cNvPr id="2" name="文本框 1"/>
            <p:cNvSpPr txBox="1"/>
            <p:nvPr/>
          </p:nvSpPr>
          <p:spPr>
            <a:xfrm>
              <a:off x="3717" y="1204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735" y="2048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35" y="2875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757" y="3784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55" y="4601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55" y="5473"/>
              <a:ext cx="917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609975" y="259715"/>
            <a:ext cx="5241925" cy="4399915"/>
            <a:chOff x="5685" y="432"/>
            <a:chExt cx="8255" cy="6929"/>
          </a:xfrm>
        </p:grpSpPr>
        <p:sp>
          <p:nvSpPr>
            <p:cNvPr id="11" name="矩形 10"/>
            <p:cNvSpPr/>
            <p:nvPr/>
          </p:nvSpPr>
          <p:spPr>
            <a:xfrm>
              <a:off x="5685" y="432"/>
              <a:ext cx="8255" cy="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endParaRPr>
            </a:p>
            <a:p>
              <a:r>
                <a:rPr lang="en-US" altLang="zh-CN" sz="32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     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2</a:t>
              </a:r>
              <a:r>
                <a:rPr lang="en-US" altLang="zh-CN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.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1÷</a:t>
              </a: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=</a:t>
              </a: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</a:t>
              </a:r>
              <a:endPara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endParaRPr>
            </a:p>
            <a:p>
              <a:r>
                <a:rPr lang="zh-CN" altLang="en-US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解</a:t>
              </a:r>
              <a:r>
                <a:rPr lang="zh-CN" altLang="en-US" sz="24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：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2</a:t>
              </a:r>
              <a:r>
                <a:rPr lang="en-US" altLang="zh-CN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.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1÷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×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=</a:t>
              </a:r>
              <a:r>
                <a:rPr lang="en-US" altLang="zh-CN" sz="36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3×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        </a:t>
              </a:r>
            </a:p>
            <a:p>
              <a:r>
                <a:rPr lang="en-US" altLang="zh-CN" sz="32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               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2</a:t>
              </a:r>
              <a:r>
                <a:rPr lang="en-US" altLang="zh-CN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.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1  3</a:t>
              </a:r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32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</a:p>
            <a:p>
              <a:pPr lvl="0"/>
              <a:r>
                <a:rPr lang="en-US" altLang="zh-CN" sz="32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                 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2.1</a:t>
              </a:r>
            </a:p>
            <a:p>
              <a:r>
                <a:rPr lang="en-US" altLang="zh-CN" sz="32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          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÷3  2.1÷3</a:t>
              </a:r>
            </a:p>
            <a:p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 </a:t>
              </a:r>
              <a:r>
                <a:rPr lang="en-US" altLang="zh-CN" sz="32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</a:t>
              </a:r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                 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   </a:t>
              </a:r>
              <a:r>
                <a:rPr lang="en-US" altLang="zh-CN" sz="36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0.7</a:t>
              </a:r>
              <a:r>
                <a:rPr lang="en-US" altLang="zh-CN" sz="36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</a:t>
              </a:r>
              <a:endParaRPr lang="en-US" altLang="zh-CN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endParaRPr>
            </a:p>
            <a:p>
              <a:endParaRPr lang="zh-CN" altLang="en-US" sz="32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894" y="2834"/>
              <a:ext cx="941" cy="3765"/>
              <a:chOff x="9894" y="2834"/>
              <a:chExt cx="941" cy="3765"/>
            </a:xfrm>
          </p:grpSpPr>
          <p:sp>
            <p:nvSpPr>
              <p:cNvPr id="12" name="文本框 11"/>
              <p:cNvSpPr txBox="1"/>
              <p:nvPr/>
            </p:nvSpPr>
            <p:spPr>
              <a:xfrm flipV="1">
                <a:off x="9903" y="4601"/>
                <a:ext cx="91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 flipV="1">
                <a:off x="9903" y="3827"/>
                <a:ext cx="91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flipV="1">
                <a:off x="9894" y="2834"/>
                <a:ext cx="91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flipV="1">
                <a:off x="9919" y="5583"/>
                <a:ext cx="91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b="1"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</p:grpSp>
      </p:grpSp>
      <p:sp>
        <p:nvSpPr>
          <p:cNvPr id="18" name="圆角矩形 17"/>
          <p:cNvSpPr/>
          <p:nvPr/>
        </p:nvSpPr>
        <p:spPr>
          <a:xfrm>
            <a:off x="1692910" y="738505"/>
            <a:ext cx="711835" cy="5270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736590" y="764540"/>
            <a:ext cx="784860" cy="5270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384935" y="2395855"/>
            <a:ext cx="1967230" cy="5111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866130" y="2448560"/>
            <a:ext cx="1967230" cy="5111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002155" y="3552190"/>
            <a:ext cx="1298575" cy="5111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115685" y="3561715"/>
            <a:ext cx="1490980" cy="518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19" name="图片 18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1" grpId="1" bldLvl="0" animBg="1"/>
      <p:bldP spid="22" grpId="1" bldLvl="0" animBg="1"/>
      <p:bldP spid="23" grpId="0" bldLvl="0" animBg="1"/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165600" y="139065"/>
            <a:ext cx="4415790" cy="2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 altLang="zh-CN" sz="3200" i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②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÷ 8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2.4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5975" y="2141220"/>
            <a:ext cx="3030855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③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18</a:t>
            </a:r>
            <a:r>
              <a:rPr lang="en-US" altLang="zh-CN" sz="28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24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   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flipH="1">
            <a:off x="512981" y="1674587"/>
            <a:ext cx="803839" cy="1014930"/>
            <a:chOff x="9736" y="3287"/>
            <a:chExt cx="1366" cy="2863"/>
          </a:xfrm>
        </p:grpSpPr>
        <p:sp>
          <p:nvSpPr>
            <p:cNvPr id="8" name="文本框 7"/>
            <p:cNvSpPr txBox="1"/>
            <p:nvPr/>
          </p:nvSpPr>
          <p:spPr>
            <a:xfrm flipH="1">
              <a:off x="10123" y="5285"/>
              <a:ext cx="979" cy="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小月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9736" y="3287"/>
              <a:ext cx="1237" cy="2152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1477010" y="1024890"/>
            <a:ext cx="385953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1.5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    </a:t>
            </a:r>
            <a:r>
              <a:rPr lang="en-US" altLang="zh-CN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1.5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</a:t>
            </a:r>
          </a:p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     5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 </a:t>
            </a: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   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小月9：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9870" y="2505075"/>
            <a:ext cx="619125" cy="61912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01235" y="1040130"/>
            <a:ext cx="4230370" cy="971550"/>
            <a:chOff x="7153" y="1638"/>
            <a:chExt cx="6662" cy="1530"/>
          </a:xfrm>
        </p:grpSpPr>
        <p:sp>
          <p:nvSpPr>
            <p:cNvPr id="9" name="文本框 8"/>
            <p:cNvSpPr txBox="1"/>
            <p:nvPr/>
          </p:nvSpPr>
          <p:spPr>
            <a:xfrm>
              <a:off x="7153" y="1638"/>
              <a:ext cx="6663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解：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÷ 8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×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8 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= 2.4</a:t>
              </a:r>
              <a:r>
                <a: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×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8 </a:t>
              </a:r>
            </a:p>
            <a:p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           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     </a:t>
              </a:r>
              <a:r>
                <a:rPr lang="en-US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19.2</a:t>
              </a:r>
              <a:r>
                <a:rPr lang="en-US" altLang="zh-CN" sz="2800" b="1" i="1" dirty="0">
                  <a:solidFill>
                    <a:srgbClr val="FF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endParaRPr lang="en-US" altLang="zh-CN" sz="2800" b="1" i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81" y="2346"/>
              <a:ext cx="84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=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4631914" y="1676035"/>
            <a:ext cx="1213197" cy="1232016"/>
            <a:chOff x="6925" y="2526"/>
            <a:chExt cx="2345" cy="3031"/>
          </a:xfrm>
        </p:grpSpPr>
        <p:sp>
          <p:nvSpPr>
            <p:cNvPr id="22" name="文本框 21"/>
            <p:cNvSpPr txBox="1"/>
            <p:nvPr/>
          </p:nvSpPr>
          <p:spPr>
            <a:xfrm flipH="1">
              <a:off x="6925" y="4802"/>
              <a:ext cx="1705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小新</a:t>
              </a: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56" y="2526"/>
              <a:ext cx="1814" cy="2284"/>
            </a:xfrm>
            <a:prstGeom prst="rect">
              <a:avLst/>
            </a:prstGeom>
          </p:spPr>
        </p:pic>
      </p:grpSp>
      <p:pic>
        <p:nvPicPr>
          <p:cNvPr id="24" name="小新10：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900930" y="139065"/>
            <a:ext cx="619125" cy="619125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 flipH="1">
            <a:off x="599481" y="3174735"/>
            <a:ext cx="1095557" cy="1423527"/>
            <a:chOff x="631" y="1320"/>
            <a:chExt cx="2054" cy="3957"/>
          </a:xfrm>
        </p:grpSpPr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1" y="1320"/>
              <a:ext cx="2054" cy="3226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1448" y="4424"/>
              <a:ext cx="1157" cy="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小东</a:t>
              </a:r>
            </a:p>
          </p:txBody>
        </p:sp>
      </p:grpSp>
      <p:pic>
        <p:nvPicPr>
          <p:cNvPr id="35" name="小东11：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2120" y="2261870"/>
            <a:ext cx="619125" cy="61912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5520055" y="2705735"/>
            <a:ext cx="31711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注意书写的格式。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4853305" y="1015365"/>
            <a:ext cx="521335" cy="521970"/>
          </a:xfrm>
          <a:prstGeom prst="roundRect">
            <a:avLst/>
          </a:prstGeom>
          <a:noFill/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175385" y="2600325"/>
            <a:ext cx="521335" cy="521970"/>
          </a:xfrm>
          <a:prstGeom prst="roundRect">
            <a:avLst/>
          </a:prstGeom>
          <a:noFill/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240665" y="1040130"/>
            <a:ext cx="521335" cy="5219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2710815" y="594360"/>
            <a:ext cx="372745" cy="146240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7115810" y="592455"/>
            <a:ext cx="372745" cy="1462405"/>
          </a:xfrm>
          <a:prstGeom prst="roundRect">
            <a:avLst/>
          </a:prstGeom>
          <a:noFill/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3014345" y="2291715"/>
            <a:ext cx="372745" cy="2022475"/>
          </a:xfrm>
          <a:prstGeom prst="roundRect">
            <a:avLst/>
          </a:prstGeom>
          <a:noFill/>
          <a:ln w="38100"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396128" y="3309182"/>
            <a:ext cx="26873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</a:t>
            </a:r>
            <a:r>
              <a:rPr lang="zh-CN" altLang="zh-CN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要</a:t>
            </a:r>
            <a:r>
              <a:rPr lang="zh-CN" altLang="en-US" sz="28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及时检验。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16535" y="153670"/>
            <a:ext cx="5158105" cy="1880870"/>
            <a:chOff x="2724" y="4817"/>
            <a:chExt cx="8123" cy="2962"/>
          </a:xfrm>
        </p:grpSpPr>
        <p:grpSp>
          <p:nvGrpSpPr>
            <p:cNvPr id="7" name="组合 6"/>
            <p:cNvGrpSpPr/>
            <p:nvPr/>
          </p:nvGrpSpPr>
          <p:grpSpPr>
            <a:xfrm>
              <a:off x="6662" y="5589"/>
              <a:ext cx="571" cy="2190"/>
              <a:chOff x="6500" y="2230"/>
              <a:chExt cx="571" cy="1039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6500" y="2230"/>
                <a:ext cx="571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500" y="2547"/>
                <a:ext cx="571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=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500" y="2879"/>
                <a:ext cx="571" cy="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8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=</a:t>
                </a: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2724" y="4817"/>
              <a:ext cx="8123" cy="2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endParaRPr>
            </a:p>
            <a:p>
              <a:r>
                <a: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          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①</a:t>
              </a:r>
              <a:r>
                <a:rPr lang="en-US" altLang="zh-CN" sz="2800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1.5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    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7.5</a:t>
              </a:r>
            </a:p>
            <a:p>
              <a:r>
                <a:rPr lang="zh-CN" altLang="en-US" sz="24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解：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1.5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÷</a:t>
              </a:r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（</a:t>
              </a:r>
              <a:r>
                <a:rPr lang="zh-CN" altLang="en-US" sz="2000" b="1" dirty="0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   </a:t>
              </a:r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）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 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7.5</a:t>
              </a:r>
              <a:r>
                <a:rPr lang="en-US" altLang="zh-CN" sz="28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÷</a:t>
              </a:r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（   ）</a:t>
              </a:r>
            </a:p>
            <a:p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                 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   </a:t>
              </a:r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（ </a:t>
              </a:r>
              <a:r>
                <a:rPr lang="zh-CN" altLang="en-US" sz="2000" b="1" dirty="0">
                  <a:solidFill>
                    <a:srgbClr val="00B0F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  </a:t>
              </a:r>
              <a:r>
                <a:rPr lang="zh-CN" altLang="en-US" sz="2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宋体" panose="02010600030101010101" pitchFamily="2" charset="-122"/>
                </a:rPr>
                <a:t>）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宋体" panose="0201060004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7365" y="1981835"/>
            <a:ext cx="4738370" cy="3141980"/>
            <a:chOff x="5200" y="2522"/>
            <a:chExt cx="7462" cy="4948"/>
          </a:xfrm>
        </p:grpSpPr>
        <p:grpSp>
          <p:nvGrpSpPr>
            <p:cNvPr id="43" name="组合 42"/>
            <p:cNvGrpSpPr/>
            <p:nvPr/>
          </p:nvGrpSpPr>
          <p:grpSpPr>
            <a:xfrm>
              <a:off x="5200" y="2522"/>
              <a:ext cx="7462" cy="4948"/>
              <a:chOff x="5498" y="5205"/>
              <a:chExt cx="7462" cy="4948"/>
            </a:xfrm>
          </p:grpSpPr>
          <p:sp>
            <p:nvSpPr>
              <p:cNvPr id="45" name="TextBox 21"/>
              <p:cNvSpPr txBox="1"/>
              <p:nvPr/>
            </p:nvSpPr>
            <p:spPr>
              <a:xfrm>
                <a:off x="5498" y="6132"/>
                <a:ext cx="7462" cy="4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FF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sym typeface="宋体" panose="02010600030101010101" pitchFamily="2" charset="-122"/>
                  </a:rPr>
                  <a:t>        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解：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18-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+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 </a:t>
                </a:r>
                <a:r>
                  <a:rPr lang="en-US" altLang="zh-CN" sz="2800" b="1" i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3 +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</a:p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          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3+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 </a:t>
                </a:r>
                <a:r>
                  <a:rPr lang="en-US" altLang="zh-CN" sz="2800" b="1" i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18</a:t>
                </a:r>
              </a:p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       3+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-3  </a:t>
                </a:r>
                <a:r>
                  <a:rPr lang="en-US" altLang="zh-CN" sz="2800" b="1" i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18- 3 </a:t>
                </a:r>
              </a:p>
              <a:p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           </a:t>
                </a:r>
                <a:r>
                  <a:rPr lang="en-US" altLang="zh-CN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 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i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sym typeface="宋体" panose="02010600030101010101" pitchFamily="2" charset="-122"/>
                  </a:rPr>
                  <a:t>15</a:t>
                </a:r>
                <a:endParaRPr lang="en-US" altLang="zh-CN" sz="24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endParaRPr>
              </a:p>
              <a:p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</a:t>
                </a:r>
              </a:p>
              <a:p>
                <a:r>
                  <a:rPr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                   </a:t>
                </a:r>
                <a:r>
                  <a:rPr lang="en-US" altLang="zh-CN" dirty="0">
                    <a:solidFill>
                      <a:srgbClr val="000000"/>
                    </a:solidFill>
                    <a:latin typeface="华文宋体" panose="02010600040101010101" pitchFamily="2" charset="-122"/>
                    <a:ea typeface="华文宋体" panose="02010600040101010101" pitchFamily="2" charset="-122"/>
                    <a:sym typeface="宋体" panose="02010600030101010101" pitchFamily="2" charset="-122"/>
                  </a:rPr>
                  <a:t>             </a:t>
                </a:r>
                <a:endParaRPr lang="zh-CN" altLang="en-US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634" y="5205"/>
                <a:ext cx="84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80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9122" y="3513"/>
              <a:ext cx="858" cy="2774"/>
              <a:chOff x="1720" y="2101"/>
              <a:chExt cx="858" cy="2774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1737" y="3390"/>
                <a:ext cx="84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1720" y="2713"/>
                <a:ext cx="84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737" y="2101"/>
                <a:ext cx="841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720" y="4053"/>
                <a:ext cx="692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=</a:t>
                </a:r>
              </a:p>
            </p:txBody>
          </p:sp>
        </p:grpSp>
      </p:grp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" name="图片 1" descr="abf26f314e9817d4f19fa34975c45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55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 showWhenStopped="0">
                <p:cTn id="12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numSld="2" showWhenStopped="0">
                <p:cTn id="126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numSld="2" showWhenStopped="0">
                <p:cTn id="12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18" grpId="0"/>
      <p:bldP spid="21" grpId="0"/>
      <p:bldP spid="5" grpId="1"/>
      <p:bldP spid="37" grpId="0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4" grpId="0" bldLvl="0" animBg="1"/>
      <p:bldP spid="44" grpId="1" bldLvl="0" animBg="1"/>
      <p:bldP spid="50" grpId="0" bldLvl="0" animBg="1"/>
      <p:bldP spid="50" grpId="1" bldLvl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" name="图片 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53820" y="2345055"/>
            <a:ext cx="2734945" cy="2058670"/>
            <a:chOff x="2005" y="3181"/>
            <a:chExt cx="4307" cy="3242"/>
          </a:xfrm>
        </p:grpSpPr>
        <p:sp>
          <p:nvSpPr>
            <p:cNvPr id="12" name="文本框 11"/>
            <p:cNvSpPr txBox="1"/>
            <p:nvPr/>
          </p:nvSpPr>
          <p:spPr>
            <a:xfrm>
              <a:off x="4276" y="5601"/>
              <a:ext cx="1294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=11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24" y="5173"/>
              <a:ext cx="298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9+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-9=20-9 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531" y="4723"/>
              <a:ext cx="2061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9+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=20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96" y="4347"/>
              <a:ext cx="173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20=9+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05" y="3772"/>
              <a:ext cx="3827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解：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20-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+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=9+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056" y="3181"/>
              <a:ext cx="226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③20-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=9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79290" y="2421890"/>
            <a:ext cx="3289300" cy="2007870"/>
            <a:chOff x="8413" y="590"/>
            <a:chExt cx="5180" cy="3162"/>
          </a:xfrm>
        </p:grpSpPr>
        <p:sp>
          <p:nvSpPr>
            <p:cNvPr id="3" name="文本框 2"/>
            <p:cNvSpPr txBox="1"/>
            <p:nvPr/>
          </p:nvSpPr>
          <p:spPr>
            <a:xfrm>
              <a:off x="8546" y="1988"/>
              <a:ext cx="45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643" y="590"/>
              <a:ext cx="274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④2.1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=3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13" y="1041"/>
              <a:ext cx="474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解：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2.1</a:t>
              </a:r>
              <a:r>
                <a:rPr lang="zh-CN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=3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892" y="1511"/>
              <a:ext cx="226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2.1=3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617" y="1915"/>
              <a:ext cx="226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=2.1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85" y="2390"/>
              <a:ext cx="37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3=2.1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332" y="2930"/>
              <a:ext cx="1536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=0.7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54170" y="1139825"/>
            <a:ext cx="3745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      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365625" y="697230"/>
            <a:ext cx="3044190" cy="1170305"/>
            <a:chOff x="6878" y="1086"/>
            <a:chExt cx="4794" cy="1843"/>
          </a:xfrm>
        </p:grpSpPr>
        <p:sp>
          <p:nvSpPr>
            <p:cNvPr id="32" name="文本框 31"/>
            <p:cNvSpPr txBox="1"/>
            <p:nvPr/>
          </p:nvSpPr>
          <p:spPr>
            <a:xfrm>
              <a:off x="7822" y="1086"/>
              <a:ext cx="310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6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②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7=0.3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878" y="1549"/>
              <a:ext cx="479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36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解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: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7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7=0.3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7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413" y="2107"/>
              <a:ext cx="1536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=2.1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343025" y="794385"/>
            <a:ext cx="2354580" cy="1069975"/>
            <a:chOff x="2115" y="1251"/>
            <a:chExt cx="3708" cy="1685"/>
          </a:xfrm>
        </p:grpSpPr>
        <p:sp>
          <p:nvSpPr>
            <p:cNvPr id="30" name="文本框 29"/>
            <p:cNvSpPr txBox="1"/>
            <p:nvPr/>
          </p:nvSpPr>
          <p:spPr>
            <a:xfrm>
              <a:off x="3083" y="1251"/>
              <a:ext cx="201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①3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=18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15" y="1701"/>
              <a:ext cx="37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解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:3</a:t>
              </a:r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3=18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3</a:t>
              </a:r>
              <a:endParaRPr lang="en-US" altLang="zh-CN" sz="28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830" y="2114"/>
              <a:ext cx="105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=6</a:t>
              </a:r>
            </a:p>
          </p:txBody>
        </p:sp>
      </p:grpSp>
      <p:cxnSp>
        <p:nvCxnSpPr>
          <p:cNvPr id="38" name="直接连接符 37"/>
          <p:cNvCxnSpPr/>
          <p:nvPr/>
        </p:nvCxnSpPr>
        <p:spPr>
          <a:xfrm flipV="1">
            <a:off x="2237105" y="1494155"/>
            <a:ext cx="444500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3173095" y="1496060"/>
            <a:ext cx="444500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5804535" y="1515110"/>
            <a:ext cx="444500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6863715" y="1517015"/>
            <a:ext cx="444500" cy="19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2466975" y="1762760"/>
            <a:ext cx="529590" cy="31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6039485" y="1762760"/>
            <a:ext cx="693420" cy="25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2698750" y="2493010"/>
            <a:ext cx="365760" cy="257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6144260" y="2570480"/>
            <a:ext cx="468630" cy="2578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2538730" y="3463290"/>
            <a:ext cx="1140460" cy="2787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5878195" y="3385185"/>
            <a:ext cx="1369695" cy="2787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2795905" y="4005580"/>
            <a:ext cx="756285" cy="301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6332855" y="4036060"/>
            <a:ext cx="946785" cy="301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49320" y="149225"/>
            <a:ext cx="2856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课堂小结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 bldLvl="0" animBg="1"/>
      <p:bldP spid="46" grpId="0" animBg="1"/>
      <p:bldP spid="47" grpId="0" bldLvl="0" animBg="1"/>
      <p:bldP spid="48" grpId="0" bldLvl="0" animBg="1"/>
      <p:bldP spid="4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21025" y="393700"/>
            <a:ext cx="2538413" cy="57626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1" i="0" u="none" strike="noStrike" kern="1200" cap="none" spc="450" normalizeH="0" baseline="0" noProof="1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学习准备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1111" y="969963"/>
            <a:ext cx="1851505" cy="26165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6" y="1149461"/>
            <a:ext cx="1843410" cy="2551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17" y="1069633"/>
            <a:ext cx="2640343" cy="271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logo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4" y="17734"/>
            <a:ext cx="1501140" cy="397510"/>
          </a:xfrm>
          <a:prstGeom prst="rect">
            <a:avLst/>
          </a:prstGeom>
        </p:spPr>
      </p:pic>
      <p:pic>
        <p:nvPicPr>
          <p:cNvPr id="9" name="图片 8" descr="abf26f314e9817d4f19fa34975c45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566" y="4700951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1470025" y="1393825"/>
            <a:ext cx="6774180" cy="218249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课后作业：</a:t>
            </a:r>
          </a:p>
          <a:p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完成书本第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68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页“做一做”第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题。   </a:t>
            </a:r>
            <a:r>
              <a:rPr lang="en-US" altLang="zh-CN" sz="3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        </a:t>
            </a:r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3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2795" y="2673796"/>
            <a:ext cx="37282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预习书本第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69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页。</a:t>
            </a:r>
            <a:endParaRPr lang="zh-CN" altLang="en-US"/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7" name="图片 6" descr="abf26f314e9817d4f19fa34975c45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20334" y="2062231"/>
            <a:ext cx="32435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  <a:defRPr/>
            </a:pPr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谢谢观看！</a:t>
            </a:r>
            <a:endParaRPr lang="zh-CN" altLang="en-US" sz="4800" b="1" kern="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FZShangKuS-R-GB"/>
              <a:sym typeface="+mn-ea"/>
            </a:endParaRP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2" name="图片 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503" y="1680051"/>
            <a:ext cx="8405336" cy="1990725"/>
          </a:xfrm>
          <a:prstGeom prst="rect">
            <a:avLst/>
          </a:prstGeom>
          <a:noFill/>
        </p:spPr>
        <p:txBody>
          <a:bodyPr wrap="square" lIns="68571" tIns="34285" rIns="68571" bIns="34285">
            <a:spAutoFit/>
          </a:bodyPr>
          <a:lstStyle/>
          <a:p>
            <a:pPr algn="ctr" fontAlgn="auto">
              <a:lnSpc>
                <a:spcPts val="5000"/>
              </a:lnSpc>
            </a:pPr>
            <a:r>
              <a:rPr lang="en-US" altLang="zh-CN" sz="4500" b="1" dirty="0">
                <a:ln w="0"/>
                <a:solidFill>
                  <a:srgbClr val="EC6C1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4050" b="1" dirty="0">
                <a:ln w="0"/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解</a:t>
            </a:r>
            <a:r>
              <a:rPr lang="zh-CN" altLang="en-US" sz="4050" b="1" dirty="0">
                <a:ln w="0"/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方程（二）</a:t>
            </a:r>
          </a:p>
          <a:p>
            <a:pPr algn="ctr" fontAlgn="auto">
              <a:lnSpc>
                <a:spcPts val="5000"/>
              </a:lnSpc>
            </a:pPr>
            <a:r>
              <a:rPr lang="zh-CN" altLang="en-US" sz="4050" b="1" dirty="0">
                <a:ln w="0"/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答 疑</a:t>
            </a:r>
          </a:p>
          <a:p>
            <a:pPr algn="ctr" fontAlgn="auto">
              <a:lnSpc>
                <a:spcPts val="5000"/>
              </a:lnSpc>
            </a:pPr>
            <a:r>
              <a:rPr lang="zh-CN" altLang="en-US" sz="21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                             </a:t>
            </a:r>
            <a:endParaRPr lang="zh-CN" alt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5035" y="193040"/>
            <a:ext cx="4453890" cy="495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五年级</a:t>
            </a:r>
            <a:r>
              <a:rPr lang="en-US" altLang="zh-CN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人教版</a:t>
            </a:r>
            <a:r>
              <a:rPr lang="en-US" altLang="zh-CN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数学</a:t>
            </a:r>
            <a:r>
              <a:rPr lang="en-US" altLang="zh-CN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-</a:t>
            </a:r>
            <a:r>
              <a:rPr lang="zh-CN" altLang="en-US" sz="21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上册第五单元</a:t>
            </a:r>
            <a:endParaRPr lang="zh-CN" altLang="en-US" sz="33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6" name="图片 5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88344" y="1289526"/>
            <a:ext cx="5135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问题：如何快速正确解方程？</a:t>
            </a:r>
            <a:endParaRPr lang="zh-CN" altLang="en-US" sz="3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仿宋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55470" y="2195830"/>
            <a:ext cx="5618480" cy="164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52400" algn="just">
              <a:lnSpc>
                <a:spcPct val="125000"/>
              </a:lnSpc>
            </a:pPr>
            <a:r>
              <a:rPr lang="en-US" altLang="zh-CN" sz="27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7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（1）先观察方程，再分类</a:t>
            </a:r>
          </a:p>
          <a:p>
            <a:pPr indent="152400" algn="just">
              <a:lnSpc>
                <a:spcPct val="125000"/>
              </a:lnSpc>
            </a:pPr>
            <a:r>
              <a:rPr lang="zh-CN" altLang="en-US" sz="27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（2）运用等式的性质解方程</a:t>
            </a:r>
          </a:p>
          <a:p>
            <a:pPr indent="152400" algn="just">
              <a:lnSpc>
                <a:spcPct val="125000"/>
              </a:lnSpc>
            </a:pPr>
            <a:r>
              <a:rPr lang="zh-CN" altLang="en-US" sz="27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（3）检验</a:t>
            </a:r>
          </a:p>
        </p:txBody>
      </p:sp>
      <p:pic>
        <p:nvPicPr>
          <p:cNvPr id="2" name="图片 1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6" name="图片 5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75610" y="1636236"/>
            <a:ext cx="20835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÷7=0.3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1046" y="914718"/>
            <a:ext cx="18168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+3=9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51584" y="914718"/>
            <a:ext cx="173926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－63=36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5863" y="1621949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×6=18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78529" y="900906"/>
            <a:ext cx="104775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=18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13033" y="1621949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20－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92804" y="1621949"/>
            <a:ext cx="156591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2.1÷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=3</a:t>
            </a:r>
            <a:endParaRPr lang="zh-CN" altLang="en-US" sz="27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92241" y="900906"/>
            <a:ext cx="252079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100+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=250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56435" y="2344420"/>
            <a:ext cx="18168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+3=9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90286" y="2892108"/>
            <a:ext cx="173926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2700" b="1" i="1" dirty="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－63=36</a:t>
            </a:r>
            <a:endParaRPr lang="zh-CN" altLang="en-US" sz="27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74595" y="3441224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i="1" dirty="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×6=18</a:t>
            </a:r>
            <a:endParaRPr lang="zh-CN" altLang="en-US" sz="27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28838" y="3990340"/>
            <a:ext cx="20835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</a:t>
            </a:r>
            <a:r>
              <a:rPr lang="en-US" altLang="zh-CN" sz="2700" b="1" i="1" dirty="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÷7=0.3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052476" y="915194"/>
            <a:ext cx="173926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－63=36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87484" y="1625729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×6=18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5610" y="1637605"/>
            <a:ext cx="2083594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zh-CN" altLang="en-US"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÷7=0.3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50793" y="915194"/>
            <a:ext cx="1816894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+3=9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28724" y="2344420"/>
            <a:ext cx="252079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100+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=250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92841" y="2860199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20－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92841" y="3398838"/>
            <a:ext cx="104775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=18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92841" y="4002446"/>
            <a:ext cx="156591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2.1÷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=3</a:t>
            </a:r>
            <a:endParaRPr lang="zh-CN" altLang="en-US" sz="27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8" name="图片 7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3"/>
      <p:bldP spid="5" grpId="1"/>
      <p:bldP spid="5" grpId="3"/>
      <p:bldP spid="9" grpId="1"/>
      <p:bldP spid="10" grpId="1"/>
      <p:bldP spid="11" grpId="0"/>
      <p:bldP spid="12" grpId="0"/>
      <p:bldP spid="13" grpId="0"/>
      <p:bldP spid="15" grpId="1"/>
      <p:bldP spid="15" grpId="2"/>
      <p:bldP spid="22" grpId="0"/>
      <p:bldP spid="23" grpId="0"/>
      <p:bldP spid="25" grpId="0"/>
      <p:bldP spid="26" grpId="0"/>
      <p:bldP spid="19" grpId="0"/>
      <p:bldP spid="19" grpId="1"/>
      <p:bldP spid="19" grpId="2"/>
      <p:bldP spid="19" grpId="3"/>
      <p:bldP spid="20" grpId="0"/>
      <p:bldP spid="20" grpId="1"/>
      <p:bldP spid="20" grpId="2"/>
      <p:bldP spid="20" grpId="3"/>
      <p:bldP spid="21" grpId="0"/>
      <p:bldP spid="21" grpId="1"/>
      <p:bldP spid="21" grpId="2"/>
      <p:bldP spid="21" grpId="3"/>
      <p:bldP spid="18" grpId="1"/>
      <p:bldP spid="18" grpId="2"/>
      <p:bldP spid="18" grpId="3"/>
      <p:bldP spid="18" grpId="4"/>
      <p:bldP spid="18" grpId="5"/>
      <p:bldP spid="32" grpId="1"/>
      <p:bldP spid="32" grpId="3"/>
      <p:bldP spid="33" grpId="1"/>
      <p:bldP spid="34" grpId="0"/>
      <p:bldP spid="34" grpId="1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20691" y="1507173"/>
            <a:ext cx="2255996" cy="1991201"/>
            <a:chOff x="3656" y="4809"/>
            <a:chExt cx="4737" cy="4181"/>
          </a:xfrm>
        </p:grpSpPr>
        <p:sp>
          <p:nvSpPr>
            <p:cNvPr id="22" name="文本框 21"/>
            <p:cNvSpPr txBox="1"/>
            <p:nvPr/>
          </p:nvSpPr>
          <p:spPr>
            <a:xfrm>
              <a:off x="3656" y="4809"/>
              <a:ext cx="3815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 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+3=9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57" y="5846"/>
              <a:ext cx="3652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－63=36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44" y="6886"/>
              <a:ext cx="2924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×6=18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18" y="7926"/>
              <a:ext cx="4375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zh-CN" altLang="en-US"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÷7=0.3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77289" y="1507173"/>
            <a:ext cx="2520791" cy="1991201"/>
            <a:chOff x="10559" y="4809"/>
            <a:chExt cx="5293" cy="4181"/>
          </a:xfrm>
        </p:grpSpPr>
        <p:sp>
          <p:nvSpPr>
            <p:cNvPr id="32" name="文本框 31"/>
            <p:cNvSpPr txBox="1"/>
            <p:nvPr/>
          </p:nvSpPr>
          <p:spPr>
            <a:xfrm>
              <a:off x="10559" y="4809"/>
              <a:ext cx="5293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 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100+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=250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630" y="5825"/>
              <a:ext cx="2924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20－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=9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652" y="6862"/>
              <a:ext cx="2200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3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=18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630" y="7926"/>
              <a:ext cx="3288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2.1÷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=3</a:t>
              </a:r>
              <a:endParaRPr lang="zh-CN" altLang="en-US"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2195513" y="1221899"/>
            <a:ext cx="1620203" cy="2430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pic>
        <p:nvPicPr>
          <p:cNvPr id="9" name="图片 8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12" name="图片 1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9260" y="1507490"/>
            <a:ext cx="2514600" cy="2257425"/>
            <a:chOff x="3656" y="4809"/>
            <a:chExt cx="4737" cy="4019"/>
          </a:xfrm>
        </p:grpSpPr>
        <p:sp>
          <p:nvSpPr>
            <p:cNvPr id="22" name="文本框 21"/>
            <p:cNvSpPr txBox="1"/>
            <p:nvPr/>
          </p:nvSpPr>
          <p:spPr>
            <a:xfrm>
              <a:off x="3656" y="4809"/>
              <a:ext cx="4249" cy="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 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+ 3=9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57" y="5846"/>
              <a:ext cx="3549" cy="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－63=36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44" y="6886"/>
              <a:ext cx="2823" cy="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×6=18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18" y="7926"/>
              <a:ext cx="4375" cy="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zh-CN" altLang="en-US"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÷7=0.3</a:t>
              </a: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842010" y="1560989"/>
            <a:ext cx="1678305" cy="956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50" name="组合 49"/>
          <p:cNvGrpSpPr/>
          <p:nvPr/>
        </p:nvGrpSpPr>
        <p:grpSpPr>
          <a:xfrm>
            <a:off x="2507888" y="1491456"/>
            <a:ext cx="6367983" cy="1111568"/>
            <a:chOff x="5266" y="3131"/>
            <a:chExt cx="13371" cy="2334"/>
          </a:xfrm>
        </p:grpSpPr>
        <p:grpSp>
          <p:nvGrpSpPr>
            <p:cNvPr id="15" name="组合 14"/>
            <p:cNvGrpSpPr/>
            <p:nvPr/>
          </p:nvGrpSpPr>
          <p:grpSpPr>
            <a:xfrm>
              <a:off x="5266" y="3277"/>
              <a:ext cx="3344" cy="1264"/>
              <a:chOff x="3832" y="5206"/>
              <a:chExt cx="3507" cy="1264"/>
            </a:xfrm>
          </p:grpSpPr>
          <p:sp>
            <p:nvSpPr>
              <p:cNvPr id="16" name="右箭头 15"/>
              <p:cNvSpPr/>
              <p:nvPr/>
            </p:nvSpPr>
            <p:spPr>
              <a:xfrm>
                <a:off x="3949" y="5947"/>
                <a:ext cx="3154" cy="5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832" y="5206"/>
                <a:ext cx="3507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等式的性质</a:t>
                </a:r>
                <a:r>
                  <a:rPr lang="en-US" altLang="zh-CN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1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30" y="3131"/>
              <a:ext cx="5992" cy="2334"/>
              <a:chOff x="8130" y="3131"/>
              <a:chExt cx="5992" cy="2334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8610" y="3131"/>
                <a:ext cx="4012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+3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-3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=9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-3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130" y="4401"/>
                <a:ext cx="5992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dirty="0"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 </a:t>
                </a:r>
                <a:r>
                  <a:rPr lang="en-US" altLang="zh-CN" sz="27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－63</a:t>
                </a:r>
                <a:r>
                  <a:rPr 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+63=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36</a:t>
                </a:r>
                <a:r>
                  <a:rPr 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+63</a:t>
                </a: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8469" y="3251"/>
                <a:ext cx="5566" cy="200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6152" y="3138"/>
              <a:ext cx="2485" cy="2175"/>
              <a:chOff x="16152" y="3138"/>
              <a:chExt cx="2485" cy="217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16268" y="3145"/>
                <a:ext cx="1826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6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6242" y="4249"/>
                <a:ext cx="2395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99</a:t>
                </a: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6152" y="3138"/>
                <a:ext cx="2310" cy="200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14080" y="3994"/>
              <a:ext cx="1980" cy="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829628" y="2732088"/>
            <a:ext cx="1678305" cy="9567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53" name="组合 52"/>
          <p:cNvGrpSpPr/>
          <p:nvPr/>
        </p:nvGrpSpPr>
        <p:grpSpPr>
          <a:xfrm>
            <a:off x="2548414" y="2716848"/>
            <a:ext cx="6315075" cy="1111568"/>
            <a:chOff x="5351" y="5704"/>
            <a:chExt cx="13260" cy="2334"/>
          </a:xfrm>
        </p:grpSpPr>
        <p:grpSp>
          <p:nvGrpSpPr>
            <p:cNvPr id="38" name="组合 37"/>
            <p:cNvGrpSpPr/>
            <p:nvPr/>
          </p:nvGrpSpPr>
          <p:grpSpPr>
            <a:xfrm>
              <a:off x="5351" y="5850"/>
              <a:ext cx="3346" cy="1264"/>
              <a:chOff x="3830" y="5206"/>
              <a:chExt cx="3509" cy="1264"/>
            </a:xfrm>
          </p:grpSpPr>
          <p:sp>
            <p:nvSpPr>
              <p:cNvPr id="39" name="右箭头 38"/>
              <p:cNvSpPr/>
              <p:nvPr/>
            </p:nvSpPr>
            <p:spPr>
              <a:xfrm>
                <a:off x="3830" y="5947"/>
                <a:ext cx="3154" cy="5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832" y="5206"/>
                <a:ext cx="3507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等式的性质</a:t>
                </a:r>
                <a:r>
                  <a:rPr lang="en-US" altLang="zh-CN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2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7991" y="5704"/>
              <a:ext cx="6018" cy="2334"/>
              <a:chOff x="7991" y="5704"/>
              <a:chExt cx="6018" cy="2334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8471" y="5704"/>
                <a:ext cx="5425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×6</a:t>
                </a:r>
                <a:r>
                  <a:rPr lang="zh-CN" alt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÷</a:t>
                </a:r>
                <a:r>
                  <a:rPr lang="en-US" altLang="zh-CN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6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=18</a:t>
                </a:r>
                <a:r>
                  <a:rPr lang="zh-CN" alt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÷</a:t>
                </a:r>
                <a:r>
                  <a:rPr lang="en-US" altLang="zh-CN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6</a:t>
                </a:r>
                <a:endParaRPr lang="en-US"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7991" y="6974"/>
                <a:ext cx="5992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dirty="0"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 </a:t>
                </a:r>
                <a:r>
                  <a:rPr lang="en-US" altLang="zh-CN" sz="2700" b="1" i="1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lang="zh-CN" alt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÷7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×</a:t>
                </a:r>
                <a:r>
                  <a:rPr 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7</a:t>
                </a:r>
                <a:r>
                  <a:rPr lang="zh-CN" alt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=0.3</a:t>
                </a:r>
                <a:r>
                  <a:rPr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×</a:t>
                </a:r>
                <a:r>
                  <a:rPr lang="en-US" sz="27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7</a:t>
                </a: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8443" y="5824"/>
                <a:ext cx="5566" cy="200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6111" y="5711"/>
              <a:ext cx="2500" cy="2175"/>
              <a:chOff x="16111" y="5711"/>
              <a:chExt cx="2500" cy="217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6242" y="5718"/>
                <a:ext cx="1826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3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6216" y="6822"/>
                <a:ext cx="2395" cy="1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7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 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2.1</a:t>
                </a:r>
              </a:p>
            </p:txBody>
          </p:sp>
          <p:sp>
            <p:nvSpPr>
              <p:cNvPr id="46" name="圆角矩形 45"/>
              <p:cNvSpPr/>
              <p:nvPr/>
            </p:nvSpPr>
            <p:spPr>
              <a:xfrm>
                <a:off x="16111" y="5711"/>
                <a:ext cx="2499" cy="2009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</p:grpSp>
        <p:sp>
          <p:nvSpPr>
            <p:cNvPr id="47" name="右箭头 46"/>
            <p:cNvSpPr/>
            <p:nvPr/>
          </p:nvSpPr>
          <p:spPr>
            <a:xfrm>
              <a:off x="14054" y="6567"/>
              <a:ext cx="1980" cy="5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</p:grpSp>
      <p:pic>
        <p:nvPicPr>
          <p:cNvPr id="5" name="图片 4" descr="abf26f314e9817d4f19fa34975c45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  <p:pic>
        <p:nvPicPr>
          <p:cNvPr id="9" name="图片 8" descr="logo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3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4896" y="1507173"/>
            <a:ext cx="2255996" cy="1991201"/>
            <a:chOff x="2300" y="4809"/>
            <a:chExt cx="4737" cy="4181"/>
          </a:xfrm>
        </p:grpSpPr>
        <p:sp>
          <p:nvSpPr>
            <p:cNvPr id="22" name="文本框 21"/>
            <p:cNvSpPr txBox="1"/>
            <p:nvPr/>
          </p:nvSpPr>
          <p:spPr>
            <a:xfrm>
              <a:off x="2300" y="4809"/>
              <a:ext cx="3815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 </a:t>
              </a:r>
              <a:r>
                <a:rPr lang="en-US" altLang="zh-CN" sz="2700" b="1" i="1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+3=9</a:t>
              </a:r>
              <a:endParaRPr lang="zh-CN" altLang="en-US" sz="2700" b="1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01" y="5846"/>
              <a:ext cx="3652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－63=36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388" y="6886"/>
              <a:ext cx="2924" cy="1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×6=18</a:t>
              </a:r>
              <a:endParaRPr lang="zh-CN" altLang="en-US" sz="27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662" y="7926"/>
              <a:ext cx="4375" cy="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700" b="1" dirty="0">
                  <a:latin typeface="仿宋" panose="02010609060101010101" charset="-122"/>
                  <a:ea typeface="仿宋" panose="02010609060101010101" charset="-122"/>
                  <a:sym typeface="+mn-ea"/>
                </a:rPr>
                <a:t>  </a:t>
              </a:r>
              <a:r>
                <a:rPr lang="en-US" altLang="zh-CN" sz="27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  <a:r>
                <a:rPr lang="zh-CN" altLang="en-US" sz="27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÷7=0.3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277678" y="1507173"/>
            <a:ext cx="252079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100+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=250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1558" y="1991043"/>
            <a:ext cx="1392555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20－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98219" y="2484914"/>
            <a:ext cx="104775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=18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7741" y="2991644"/>
            <a:ext cx="156591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2.1÷</a:t>
            </a:r>
            <a:r>
              <a:rPr lang="en-US" altLang="zh-CN" sz="27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=3</a:t>
            </a:r>
            <a:endParaRPr lang="zh-CN" altLang="en-US" sz="27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832350" y="1221740"/>
            <a:ext cx="1724660" cy="24917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" name="文本框 12"/>
          <p:cNvSpPr txBox="1"/>
          <p:nvPr/>
        </p:nvSpPr>
        <p:spPr>
          <a:xfrm>
            <a:off x="4280758" y="1510729"/>
            <a:ext cx="2520791" cy="506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100+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=250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3999" y="1079818"/>
            <a:ext cx="222456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7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   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+100=250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98219" y="2484468"/>
            <a:ext cx="104775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=18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6091" y="2507774"/>
            <a:ext cx="170354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×</a:t>
            </a:r>
            <a:r>
              <a:rPr sz="27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3=18</a:t>
            </a:r>
            <a:endParaRPr lang="zh-CN" altLang="en-US" sz="27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9" name="图片 8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12" name="图片 11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19 0.000000 L -0.409931 -0.002222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5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10521 -0.002963 " pathEditMode="relative" rAng="0" ptsTypes="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" presetClass="exit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0" grpId="0"/>
      <p:bldP spid="13" grpId="0" bldLvl="0" animBg="1"/>
      <p:bldP spid="13" grpId="1" bldLvl="0" animBg="1"/>
      <p:bldP spid="13" grpId="2" bldLvl="0" animBg="1"/>
      <p:bldP spid="13" grpId="3" bldLvl="0" animBg="1"/>
      <p:bldP spid="16" grpId="0"/>
      <p:bldP spid="16" grpId="1"/>
      <p:bldP spid="16" grpId="2"/>
      <p:bldP spid="8" grpId="0"/>
      <p:bldP spid="8" grpId="1"/>
      <p:bldP spid="8" grpId="2"/>
      <p:bldP spid="8" grpId="3"/>
      <p:bldP spid="14" grpId="0"/>
      <p:bldP spid="14" grpId="1"/>
      <p:bldP spid="14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7753" y="1582420"/>
            <a:ext cx="1435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20</a:t>
            </a:r>
            <a:r>
              <a:rPr sz="27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－</a:t>
            </a:r>
            <a:r>
              <a:rPr lang="en-US" altLang="zh-CN" sz="32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=9</a:t>
            </a:r>
            <a:endParaRPr lang="zh-CN" altLang="en-US" sz="27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67753" y="2659698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rPr>
              <a:t>2.1÷</a:t>
            </a:r>
            <a:r>
              <a:rPr lang="en-US" altLang="zh-CN" sz="32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sz="27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=3</a:t>
            </a:r>
            <a:endParaRPr lang="zh-CN" altLang="en-US" sz="27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8" name="图片 7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607945" y="1403826"/>
            <a:ext cx="5268595" cy="891699"/>
            <a:chOff x="4107" y="2211"/>
            <a:chExt cx="8297" cy="1404"/>
          </a:xfrm>
        </p:grpSpPr>
        <p:grpSp>
          <p:nvGrpSpPr>
            <p:cNvPr id="43" name="组合 42"/>
            <p:cNvGrpSpPr/>
            <p:nvPr/>
          </p:nvGrpSpPr>
          <p:grpSpPr>
            <a:xfrm>
              <a:off x="4107" y="2211"/>
              <a:ext cx="8297" cy="1395"/>
              <a:chOff x="5712" y="719"/>
              <a:chExt cx="11063" cy="186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5712" y="719"/>
                <a:ext cx="3344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等式的性质</a:t>
                </a:r>
                <a:r>
                  <a:rPr lang="en-US" altLang="zh-CN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1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988" y="1806"/>
                <a:ext cx="2432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转化</a:t>
                </a: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880" y="771"/>
                <a:ext cx="10895" cy="1606"/>
                <a:chOff x="5418" y="3005"/>
                <a:chExt cx="10895" cy="1606"/>
              </a:xfrm>
            </p:grpSpPr>
            <p:sp>
              <p:nvSpPr>
                <p:cNvPr id="10" name="右箭头 9"/>
                <p:cNvSpPr/>
                <p:nvPr/>
              </p:nvSpPr>
              <p:spPr>
                <a:xfrm>
                  <a:off x="11391" y="3656"/>
                  <a:ext cx="3007" cy="52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1223" y="3005"/>
                  <a:ext cx="3344" cy="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b="1">
                      <a:gradFill>
                        <a:gsLst>
                          <a:gs pos="0">
                            <a:srgbClr val="007BD3"/>
                          </a:gs>
                          <a:gs pos="100000">
                            <a:srgbClr val="034373"/>
                          </a:gs>
                        </a:gsLst>
                        <a:lin scaled="0"/>
                      </a:gradFill>
                    </a:rPr>
                    <a:t>等式的性质</a:t>
                  </a:r>
                  <a:r>
                    <a:rPr lang="en-US" altLang="zh-CN" sz="1800" b="1">
                      <a:gradFill>
                        <a:gsLst>
                          <a:gs pos="0">
                            <a:srgbClr val="007BD3"/>
                          </a:gs>
                          <a:gs pos="100000">
                            <a:srgbClr val="034373"/>
                          </a:gs>
                        </a:gsLst>
                        <a:lin scaled="0"/>
                      </a:gradFill>
                    </a:rPr>
                    <a:t>1</a:t>
                  </a: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14394" y="3383"/>
                  <a:ext cx="1919" cy="12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altLang="zh-CN" sz="3200" b="1" i="1" dirty="0">
                      <a:latin typeface="Times New Roman" panose="02020603050405020304" pitchFamily="18" charset="0"/>
                      <a:sym typeface="宋体" panose="02010600030101010101" pitchFamily="2" charset="-122"/>
                    </a:rPr>
                    <a:t>x</a:t>
                  </a:r>
                  <a:r>
                    <a:rPr sz="27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=</a:t>
                  </a:r>
                  <a:r>
                    <a:rPr sz="27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20</a:t>
                  </a:r>
                  <a:endParaRPr lang="zh-CN" alt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</p:txBody>
            </p:sp>
            <p:sp>
              <p:nvSpPr>
                <p:cNvPr id="20" name="右箭头 19"/>
                <p:cNvSpPr/>
                <p:nvPr/>
              </p:nvSpPr>
              <p:spPr>
                <a:xfrm>
                  <a:off x="5418" y="3595"/>
                  <a:ext cx="3007" cy="52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/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8760" y="3322"/>
                  <a:ext cx="2653" cy="12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sz="27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9</a:t>
                  </a:r>
                  <a:r>
                    <a:rPr lang="en-US" sz="27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+</a:t>
                  </a:r>
                  <a:r>
                    <a:rPr lang="en-US" altLang="zh-CN" sz="3200" b="1" i="1" dirty="0">
                      <a:latin typeface="Times New Roman" panose="02020603050405020304" pitchFamily="18" charset="0"/>
                      <a:sym typeface="宋体" panose="02010600030101010101" pitchFamily="2" charset="-122"/>
                    </a:rPr>
                    <a:t>x</a:t>
                  </a:r>
                  <a:r>
                    <a:rPr sz="2700" b="1" dirty="0">
                      <a:latin typeface="黑体" panose="02010609060101010101" pitchFamily="49" charset="-122"/>
                      <a:ea typeface="黑体" panose="02010609060101010101" pitchFamily="49" charset="-122"/>
                      <a:sym typeface="+mn-ea"/>
                    </a:rPr>
                    <a:t>=</a:t>
                  </a:r>
                  <a:r>
                    <a:rPr sz="2700" b="1" dirty="0"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  <a:sym typeface="+mn-ea"/>
                    </a:rPr>
                    <a:t>20</a:t>
                  </a:r>
                  <a:endParaRPr lang="zh-CN" alt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endParaRPr>
                </a:p>
              </p:txBody>
            </p:sp>
          </p:grpSp>
        </p:grpSp>
        <p:sp>
          <p:nvSpPr>
            <p:cNvPr id="9" name="文本框 8"/>
            <p:cNvSpPr txBox="1"/>
            <p:nvPr/>
          </p:nvSpPr>
          <p:spPr>
            <a:xfrm>
              <a:off x="8822" y="3035"/>
              <a:ext cx="25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</a:t>
              </a:r>
              <a:r>
                <a:rPr lang="en-US" altLang="zh-CN" sz="1800" b="1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求解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02865" y="2466975"/>
            <a:ext cx="5669280" cy="871220"/>
            <a:chOff x="4099" y="3885"/>
            <a:chExt cx="8928" cy="1372"/>
          </a:xfrm>
        </p:grpSpPr>
        <p:grpSp>
          <p:nvGrpSpPr>
            <p:cNvPr id="28" name="组合 27"/>
            <p:cNvGrpSpPr/>
            <p:nvPr/>
          </p:nvGrpSpPr>
          <p:grpSpPr>
            <a:xfrm>
              <a:off x="4099" y="3885"/>
              <a:ext cx="8929" cy="1373"/>
              <a:chOff x="5250" y="2983"/>
              <a:chExt cx="11613" cy="1831"/>
            </a:xfrm>
          </p:grpSpPr>
          <p:sp>
            <p:nvSpPr>
              <p:cNvPr id="30" name="右箭头 29"/>
              <p:cNvSpPr/>
              <p:nvPr/>
            </p:nvSpPr>
            <p:spPr>
              <a:xfrm>
                <a:off x="11171" y="3656"/>
                <a:ext cx="3007" cy="5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1046" y="2984"/>
                <a:ext cx="3344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等式的性质</a:t>
                </a:r>
                <a:r>
                  <a:rPr lang="en-US" altLang="zh-CN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2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4173" y="3369"/>
                <a:ext cx="2690" cy="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32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0.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7</a:t>
                </a:r>
              </a:p>
            </p:txBody>
          </p:sp>
          <p:sp>
            <p:nvSpPr>
              <p:cNvPr id="37" name="右箭头 36"/>
              <p:cNvSpPr/>
              <p:nvPr/>
            </p:nvSpPr>
            <p:spPr>
              <a:xfrm>
                <a:off x="5418" y="3595"/>
                <a:ext cx="3007" cy="52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250" y="2983"/>
                <a:ext cx="3344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等式的性质</a:t>
                </a:r>
                <a:r>
                  <a:rPr lang="en-US" altLang="zh-CN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5609" y="4041"/>
                <a:ext cx="3344" cy="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   </a:t>
                </a:r>
                <a:r>
                  <a:rPr lang="zh-CN" altLang="en-US" sz="1800" b="1">
                    <a:gradFill>
                      <a:gsLst>
                        <a:gs pos="0">
                          <a:srgbClr val="007BD3"/>
                        </a:gs>
                        <a:gs pos="100000">
                          <a:srgbClr val="034373"/>
                        </a:gs>
                      </a:gsLst>
                      <a:lin scaled="0"/>
                    </a:gradFill>
                  </a:rPr>
                  <a:t>转化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548" y="3322"/>
                <a:ext cx="2797" cy="1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3</a:t>
                </a:r>
                <a:r>
                  <a:rPr lang="en-US" altLang="zh-CN" sz="3200" b="1" i="1" dirty="0">
                    <a:latin typeface="Times New Roman" panose="02020603050405020304" pitchFamily="18" charset="0"/>
                    <a:sym typeface="宋体" panose="02010600030101010101" pitchFamily="2" charset="-122"/>
                  </a:rPr>
                  <a:t>x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sym typeface="+mn-ea"/>
                  </a:rPr>
                  <a:t>=</a:t>
                </a:r>
                <a:r>
                  <a:rPr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2.</a:t>
                </a:r>
                <a:r>
                  <a:rPr lang="en-US" sz="2700" b="1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1</a:t>
                </a: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8828" y="4640"/>
              <a:ext cx="25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  </a:t>
              </a:r>
              <a:r>
                <a:rPr lang="en-US" altLang="zh-CN" sz="1800" b="1">
                  <a:gradFill>
                    <a:gsLst>
                      <a:gs pos="0">
                        <a:srgbClr val="007BD3"/>
                      </a:gs>
                      <a:gs pos="100000">
                        <a:srgbClr val="034373"/>
                      </a:gs>
                    </a:gsLst>
                    <a:lin scaled="0"/>
                  </a:gradFill>
                </a:rPr>
                <a:t>求解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" y="87471"/>
            <a:ext cx="1125855" cy="298133"/>
          </a:xfrm>
          <a:prstGeom prst="rect">
            <a:avLst/>
          </a:prstGeom>
        </p:spPr>
      </p:pic>
      <p:pic>
        <p:nvPicPr>
          <p:cNvPr id="5" name="图片 4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023" y="4719955"/>
            <a:ext cx="1220153" cy="318611"/>
          </a:xfrm>
          <a:prstGeom prst="rect">
            <a:avLst/>
          </a:prstGeom>
        </p:spPr>
      </p:pic>
      <p:sp>
        <p:nvSpPr>
          <p:cNvPr id="6" name="TextBox 25"/>
          <p:cNvSpPr txBox="1"/>
          <p:nvPr/>
        </p:nvSpPr>
        <p:spPr>
          <a:xfrm>
            <a:off x="2018805" y="1943479"/>
            <a:ext cx="5254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defRPr/>
            </a:pPr>
            <a:r>
              <a:rPr lang="zh-CN" altLang="en-US" sz="4800" b="1" dirty="0">
                <a:solidFill>
                  <a:schemeClr val="tx1"/>
                </a:solidFill>
              </a:rPr>
              <a:t>同学们，再见</a:t>
            </a:r>
            <a:r>
              <a:rPr lang="zh-CN" altLang="en-US" sz="4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！</a:t>
            </a:r>
            <a:endParaRPr lang="zh-CN" altLang="en-US" sz="4800" b="1" kern="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FZShangKuS-R-GB"/>
              <a:sym typeface="+mn-ea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/>
          <p:cNvSpPr txBox="1"/>
          <p:nvPr/>
        </p:nvSpPr>
        <p:spPr>
          <a:xfrm>
            <a:off x="3470275" y="884555"/>
            <a:ext cx="21577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36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学习目标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97128" y="1654117"/>
            <a:ext cx="8249409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l"/>
            <a:r>
              <a:rPr lang="en-US" altLang="zh-CN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能用等式的性质2解形如a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=b(a≠0)、</a:t>
            </a:r>
          </a:p>
          <a:p>
            <a:pPr indent="0" algn="l"/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÷a=b(a≠0)的方程。</a:t>
            </a:r>
            <a:endParaRPr lang="en-US" altLang="zh-CN" sz="3200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2368" y="2849021"/>
            <a:ext cx="845893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2.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能用等式的性质解形如a-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=b或a÷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=b</a:t>
            </a:r>
          </a:p>
          <a:p>
            <a:pPr indent="0"/>
            <a:r>
              <a:rPr lang="zh-CN" altLang="en-US" sz="3200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的方程。</a:t>
            </a:r>
            <a:endParaRPr lang="en-US" altLang="zh-CN" sz="3200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6" name="图片 5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540" y="6309360"/>
            <a:ext cx="1626870" cy="424815"/>
          </a:xfrm>
          <a:prstGeom prst="rect">
            <a:avLst/>
          </a:prstGeom>
        </p:spPr>
      </p:pic>
      <p:pic>
        <p:nvPicPr>
          <p:cNvPr id="7" name="图片 6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1"/>
      <p:bldP spid="2" grpId="0"/>
      <p:bldP spid="2" grpId="1"/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091973" y="2649660"/>
            <a:ext cx="448248" cy="484438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98957" y="1968397"/>
            <a:ext cx="621579" cy="43174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426582" y="1953792"/>
            <a:ext cx="601896" cy="43174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880577" y="850958"/>
            <a:ext cx="4921836" cy="31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</a:t>
            </a:r>
            <a:endParaRPr lang="en-US" altLang="zh-CN" sz="44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解</a:t>
            </a:r>
            <a:r>
              <a:rPr lang="zh-CN" altLang="en-US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：</a:t>
            </a:r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+4-4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4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7-4</a:t>
            </a:r>
            <a:endParaRPr lang="en-US" altLang="zh-CN" sz="44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x 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4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endParaRPr lang="en-US" altLang="zh-CN" sz="44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zh-CN" altLang="en-US" sz="44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82229" y="1957843"/>
            <a:ext cx="24790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24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运用等式的性质</a:t>
            </a:r>
            <a:r>
              <a:rPr lang="en-US" altLang="zh-CN" sz="24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</a:t>
            </a:r>
          </a:p>
        </p:txBody>
      </p:sp>
      <p:sp>
        <p:nvSpPr>
          <p:cNvPr id="35" name="TextBox 4"/>
          <p:cNvSpPr txBox="1">
            <a:spLocks noChangeArrowheads="1"/>
          </p:cNvSpPr>
          <p:nvPr/>
        </p:nvSpPr>
        <p:spPr bwMode="auto">
          <a:xfrm>
            <a:off x="3532808" y="1144240"/>
            <a:ext cx="3429193" cy="48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44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+4</a:t>
            </a:r>
            <a:r>
              <a:rPr lang="en-US" altLang="zh-CN" sz="44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4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026160" y="2989580"/>
            <a:ext cx="1085215" cy="1556385"/>
            <a:chOff x="3736" y="2633"/>
            <a:chExt cx="1709" cy="245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736" y="2633"/>
              <a:ext cx="1709" cy="192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 flipH="1">
              <a:off x="4012" y="4601"/>
              <a:ext cx="115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小乐</a:t>
              </a:r>
            </a:p>
          </p:txBody>
        </p:sp>
      </p:grpSp>
      <p:pic>
        <p:nvPicPr>
          <p:cNvPr id="15" name="小乐1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29811" y="1952625"/>
            <a:ext cx="619125" cy="619125"/>
          </a:xfrm>
          <a:prstGeom prst="rect">
            <a:avLst/>
          </a:prstGeom>
        </p:spPr>
      </p:pic>
      <p:pic>
        <p:nvPicPr>
          <p:cNvPr id="3" name="图片 2" descr="logo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" y="88265"/>
            <a:ext cx="1501140" cy="397510"/>
          </a:xfrm>
          <a:prstGeom prst="rect">
            <a:avLst/>
          </a:prstGeom>
        </p:spPr>
      </p:pic>
      <p:pic>
        <p:nvPicPr>
          <p:cNvPr id="7" name="图片 6" descr="abf26f314e9817d4f19fa34975c4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8" showWhenStopped="0">
                <p:cTn id="3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 bldLvl="0" animBg="1"/>
      <p:bldP spid="9" grpId="1" animBg="1"/>
      <p:bldP spid="4" grpId="0" bldLvl="0" animBg="1"/>
      <p:bldP spid="4" grpId="1" animBg="1"/>
      <p:bldP spid="5" grpId="0" bldLvl="0" animBg="1"/>
      <p:bldP spid="5" grpId="1" animBg="1"/>
      <p:bldP spid="14" grpId="0" bldLvl="0" animBg="1"/>
      <p:bldP spid="2" grpId="0"/>
      <p:bldP spid="3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8160" y="954405"/>
            <a:ext cx="8108950" cy="218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32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        </a:t>
            </a:r>
            <a:r>
              <a:rPr lang="zh-CN" altLang="en-US" sz="32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：</a:t>
            </a:r>
          </a:p>
          <a:p>
            <a:pPr defTabSz="914400">
              <a:defRPr/>
            </a:pPr>
            <a:endParaRPr lang="zh-CN" altLang="en-US" sz="3200" b="1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宋体" panose="02010600030101010101" pitchFamily="2" charset="-122"/>
            </a:endParaRPr>
          </a:p>
          <a:p>
            <a:pPr defTabSz="914400">
              <a:defRPr/>
            </a:pPr>
            <a:r>
              <a:rPr lang="zh-CN" altLang="en-US" sz="32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</a:t>
            </a:r>
            <a:r>
              <a:rPr lang="zh-CN" altLang="en-US" sz="36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等式两边乘同一个数，或除以同一个不为0的数，左右两边仍然相等。</a:t>
            </a:r>
            <a:endParaRPr lang="zh-CN" altLang="en-US" sz="3600" b="1" kern="0" dirty="0">
              <a:solidFill>
                <a:sysClr val="windowText" lastClr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9870" y="951230"/>
            <a:ext cx="3854450" cy="5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914400">
              <a:lnSpc>
                <a:spcPct val="100000"/>
              </a:lnSpc>
              <a:defRPr/>
            </a:pP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zh-CN" altLang="en-US" sz="36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等式的性质</a:t>
            </a:r>
            <a:r>
              <a:rPr lang="en-US" altLang="zh-CN" sz="3600" b="1" kern="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2</a:t>
            </a:r>
            <a:endParaRPr lang="en-US" altLang="zh-CN" sz="36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11947" y="109404"/>
            <a:ext cx="2820278" cy="26460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66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？</a:t>
            </a:r>
          </a:p>
        </p:txBody>
      </p:sp>
      <p:pic>
        <p:nvPicPr>
          <p:cNvPr id="2" name="图片 1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6" name="图片 5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1"/>
      <p:bldP spid="5" grpId="0"/>
      <p:bldP spid="5" grpId="1"/>
      <p:bldP spid="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4"/>
          <p:cNvSpPr txBox="1">
            <a:spLocks noChangeArrowheads="1"/>
          </p:cNvSpPr>
          <p:nvPr/>
        </p:nvSpPr>
        <p:spPr bwMode="auto">
          <a:xfrm>
            <a:off x="2792730" y="1423670"/>
            <a:ext cx="3763645" cy="70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解方程</a:t>
            </a: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sz="4400" b="1" i="1" dirty="0"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=18</a:t>
            </a:r>
          </a:p>
        </p:txBody>
      </p:sp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4574540" y="3313430"/>
            <a:ext cx="1460500" cy="63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sz="4400" b="1" i="1" dirty="0">
                <a:solidFill>
                  <a:srgbClr val="FF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11980" y="2025650"/>
            <a:ext cx="2159000" cy="1861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15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？</a:t>
            </a:r>
          </a:p>
        </p:txBody>
      </p: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5" name="图片 4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PT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9130" y="2268220"/>
            <a:ext cx="3174365" cy="1853565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4063365" y="2038350"/>
            <a:ext cx="4265295" cy="52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检验：</a:t>
            </a:r>
            <a:r>
              <a:rPr lang="en-US" altLang="zh-CN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         </a:t>
            </a:r>
            <a:r>
              <a:rPr lang="en-US" altLang="zh-CN" sz="24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endParaRPr lang="zh-CN" altLang="en-US" sz="32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33483" y="811284"/>
            <a:ext cx="336702" cy="58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890187" y="790319"/>
            <a:ext cx="3367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47579" y="1280112"/>
            <a:ext cx="33670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</a:p>
        </p:txBody>
      </p:sp>
      <p:pic>
        <p:nvPicPr>
          <p:cNvPr id="35" name="Picture 26" descr="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580390"/>
            <a:ext cx="2496820" cy="173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>
            <a:stCxn id="8" idx="1"/>
            <a:endCxn id="8" idx="1"/>
          </p:cNvCxnSpPr>
          <p:nvPr/>
        </p:nvCxnSpPr>
        <p:spPr>
          <a:xfrm>
            <a:off x="7173112" y="136744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249680" y="417195"/>
            <a:ext cx="563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endParaRPr lang="zh-CN" altLang="en-US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775105" y="417030"/>
            <a:ext cx="4902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solidFill>
                  <a:srgbClr val="FF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18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633595" y="858520"/>
            <a:ext cx="1694815" cy="45402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5833745" y="429895"/>
            <a:ext cx="558165" cy="39751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833745" y="1391920"/>
            <a:ext cx="493395" cy="36004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668135" y="859155"/>
            <a:ext cx="1751330" cy="45275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771005" y="1376680"/>
            <a:ext cx="557530" cy="360045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834380" y="1391285"/>
            <a:ext cx="1534795" cy="417830"/>
          </a:xfrm>
          <a:prstGeom prst="round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9130" y="2268220"/>
            <a:ext cx="3173730" cy="189293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12775" y="2227580"/>
            <a:ext cx="3220720" cy="189420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微信图片_20201220005351"/>
          <p:cNvPicPr>
            <a:picLocks noChangeAspect="1"/>
          </p:cNvPicPr>
          <p:nvPr/>
        </p:nvPicPr>
        <p:blipFill>
          <a:blip r:embed="rId11">
            <a:clrChange>
              <a:clrFrom>
                <a:srgbClr val="FDFBFE">
                  <a:alpha val="100000"/>
                </a:srgbClr>
              </a:clrFrom>
              <a:clrTo>
                <a:srgbClr val="FDFB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910" y="2227580"/>
            <a:ext cx="2631440" cy="188023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544622" y="2423566"/>
            <a:ext cx="15764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3×6</a:t>
            </a:r>
            <a:endParaRPr lang="zh-CN" altLang="en-US" sz="32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42717" y="2857198"/>
            <a:ext cx="157648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=18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535097" y="3267988"/>
            <a:ext cx="239361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方程右边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85852" y="3681307"/>
            <a:ext cx="379296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所以，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=6</a:t>
            </a: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是方程的解。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111006" y="2022327"/>
            <a:ext cx="300249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宋体" panose="02010600030101010101" pitchFamily="2" charset="-122"/>
              </a:rPr>
              <a:t>方程左边</a:t>
            </a:r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32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x</a:t>
            </a:r>
            <a:endParaRPr lang="zh-CN" altLang="en-US"/>
          </a:p>
        </p:txBody>
      </p:sp>
      <p:pic>
        <p:nvPicPr>
          <p:cNvPr id="3" name="小高2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7291" y="2268077"/>
            <a:ext cx="412693" cy="4126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flipH="1">
            <a:off x="23469" y="1049655"/>
            <a:ext cx="978080" cy="1325214"/>
            <a:chOff x="1016" y="1439"/>
            <a:chExt cx="1926" cy="3884"/>
          </a:xfrm>
        </p:grpSpPr>
        <p:pic>
          <p:nvPicPr>
            <p:cNvPr id="26" name="图片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6" y="1439"/>
              <a:ext cx="1926" cy="3226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448" y="4424"/>
              <a:ext cx="1157" cy="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小东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06443" y="326390"/>
            <a:ext cx="5812155" cy="1568450"/>
            <a:chOff x="5066" y="3114"/>
            <a:chExt cx="7733" cy="2470"/>
          </a:xfrm>
        </p:grpSpPr>
        <p:sp>
          <p:nvSpPr>
            <p:cNvPr id="40" name="文本框 39"/>
            <p:cNvSpPr txBox="1"/>
            <p:nvPr/>
          </p:nvSpPr>
          <p:spPr>
            <a:xfrm>
              <a:off x="5066" y="3114"/>
              <a:ext cx="7733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         3</a:t>
              </a:r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     </a:t>
              </a:r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18</a:t>
              </a:r>
              <a:endPara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endParaRPr>
            </a:p>
            <a:p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解：</a:t>
              </a:r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3</a:t>
              </a:r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x </a:t>
              </a:r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（ ） </a:t>
              </a:r>
              <a:r>
                <a:rPr lang="en-US" altLang="zh-CN" sz="32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18</a:t>
              </a:r>
              <a:r>
                <a:rPr lang="zh-CN" altLang="en-US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÷（ ）</a:t>
              </a:r>
              <a:r>
                <a:rPr lang="zh-CN" altLang="en-US" sz="32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 </a:t>
              </a:r>
              <a:endParaRPr lang="en-US" altLang="zh-CN" sz="3200" b="1" i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endParaRPr>
            </a:p>
            <a:p>
              <a:r>
                <a:rPr lang="en-US" altLang="zh-CN" sz="32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+mn-ea"/>
                </a:rPr>
                <a:t>                      x   </a:t>
              </a:r>
              <a:r>
                <a:rPr lang="zh-CN" altLang="en-US" sz="32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（ ）</a:t>
              </a:r>
              <a:endParaRPr lang="en-US" altLang="zh-CN" sz="32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554" y="3194"/>
              <a:ext cx="758" cy="2324"/>
              <a:chOff x="4003" y="3094"/>
              <a:chExt cx="758" cy="2324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4003" y="4499"/>
                <a:ext cx="758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=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003" y="3767"/>
                <a:ext cx="75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=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003" y="3094"/>
                <a:ext cx="75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rgbClr val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+mn-ea"/>
                  </a:rPr>
                  <a:t>=</a:t>
                </a:r>
              </a:p>
            </p:txBody>
          </p:sp>
        </p:grpSp>
      </p:grpSp>
      <p:pic>
        <p:nvPicPr>
          <p:cNvPr id="4" name="图片 3" descr="logo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5" name="图片 4" descr="abf26f314e9817d4f19fa34975c45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audio>
              <p:cMediaNode numSld="15" showWhenStopped="0">
                <p:cTn id="13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/>
      <p:bldP spid="59" grpId="1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63" grpId="0"/>
      <p:bldP spid="57" grpId="0"/>
      <p:bldP spid="9" grpId="0" bldLvl="0" animBg="1"/>
      <p:bldP spid="9" grpId="1" animBg="1"/>
      <p:bldP spid="9" grpId="2" bldLvl="0" animBg="1"/>
      <p:bldP spid="13" grpId="0" bldLvl="0" animBg="1"/>
      <p:bldP spid="13" grpId="1" animBg="1"/>
      <p:bldP spid="13" grpId="2" bldLvl="0" animBg="1"/>
      <p:bldP spid="17" grpId="0" bldLvl="0" animBg="1"/>
      <p:bldP spid="17" grpId="1" animBg="1"/>
      <p:bldP spid="17" grpId="2" bldLvl="0" animBg="1"/>
      <p:bldP spid="18" grpId="0" bldLvl="0" animBg="1"/>
      <p:bldP spid="18" grpId="1" animBg="1"/>
      <p:bldP spid="18" grpId="3" bldLvl="0" animBg="1"/>
      <p:bldP spid="19" grpId="0" bldLvl="0" animBg="1"/>
      <p:bldP spid="19" grpId="1" animBg="1"/>
      <p:bldP spid="19" grpId="2" bldLvl="0" animBg="1"/>
      <p:bldP spid="20" grpId="0" bldLvl="0" animBg="1"/>
      <p:bldP spid="20" grpId="1" animBg="1"/>
      <p:bldP spid="20" grpId="2" bldLvl="0" animBg="1"/>
      <p:bldP spid="2" grpId="0" bldLvl="0" animBg="1"/>
      <p:bldP spid="2" grpId="1" animBg="1"/>
      <p:bldP spid="15" grpId="0" bldLvl="0" animBg="1"/>
      <p:bldP spid="15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98500" y="625475"/>
            <a:ext cx="5749925" cy="304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  <a:endParaRPr lang="en-US" altLang="zh-CN" sz="4000" i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</a:t>
            </a:r>
            <a:r>
              <a:rPr lang="en-US" altLang="zh-CN" sz="40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zh-CN" altLang="en-US" sz="36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解</a:t>
            </a:r>
            <a:r>
              <a:rPr lang="zh-CN" altLang="en-US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：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÷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×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0.3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×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    </a:t>
            </a:r>
            <a:r>
              <a:rPr lang="en-US" altLang="zh-CN" sz="4000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</a:t>
            </a:r>
            <a:endParaRPr lang="en-US" altLang="zh-CN" sz="4000" b="1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endParaRPr lang="en-US" altLang="zh-CN" sz="4000" dirty="0">
              <a:solidFill>
                <a:srgbClr val="000000"/>
              </a:solidFill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729230" y="2252345"/>
            <a:ext cx="742315" cy="9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4693285" y="2246630"/>
            <a:ext cx="736600" cy="38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2914015" y="2406650"/>
            <a:ext cx="2228215" cy="64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36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 2.1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50150" y="828732"/>
            <a:ext cx="1951084" cy="71618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800" b="1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3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解方程</a:t>
            </a:r>
            <a:r>
              <a:rPr lang="en-US" altLang="zh-CN" sz="3600" b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  <a:p>
            <a:r>
              <a:rPr lang="zh-CN" altLang="en-US" sz="3600" b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  <a:p>
            <a:r>
              <a:rPr lang="zh-CN" altLang="en-US" sz="4000" b="1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48840" y="994410"/>
            <a:ext cx="30994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0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÷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0.3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233930" y="1056005"/>
            <a:ext cx="1179195" cy="5765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97336" y="3179445"/>
            <a:ext cx="2868824" cy="1339850"/>
            <a:chOff x="537" y="5656"/>
            <a:chExt cx="4874" cy="2110"/>
          </a:xfrm>
        </p:grpSpPr>
        <p:sp>
          <p:nvSpPr>
            <p:cNvPr id="11" name="圆角矩形标注 10"/>
            <p:cNvSpPr/>
            <p:nvPr/>
          </p:nvSpPr>
          <p:spPr>
            <a:xfrm>
              <a:off x="1879" y="5656"/>
              <a:ext cx="3532" cy="803"/>
            </a:xfrm>
            <a:prstGeom prst="wedgeRoundRectCallout">
              <a:avLst>
                <a:gd name="adj1" fmla="val -44046"/>
                <a:gd name="adj2" fmla="val 107097"/>
                <a:gd name="adj3" fmla="val 16667"/>
              </a:avLst>
            </a:prstGeom>
            <a:noFill/>
            <a:ln w="31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400" b="1" kern="0" dirty="0"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通过检验</a:t>
              </a:r>
              <a:r>
                <a:rPr lang="en-US" altLang="zh-CN" sz="2400" b="1" kern="0" dirty="0"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……</a:t>
              </a:r>
              <a:endParaRPr lang="zh-CN" altLang="en-US" sz="24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 flipH="1">
              <a:off x="537" y="6203"/>
              <a:ext cx="1297" cy="1563"/>
              <a:chOff x="7007" y="3562"/>
              <a:chExt cx="1135" cy="1675"/>
            </a:xfrm>
          </p:grpSpPr>
          <p:sp>
            <p:nvSpPr>
              <p:cNvPr id="9" name="文本框 8"/>
              <p:cNvSpPr txBox="1"/>
              <p:nvPr/>
            </p:nvSpPr>
            <p:spPr>
              <a:xfrm flipH="1">
                <a:off x="7287" y="4719"/>
                <a:ext cx="855" cy="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小新</a:t>
                </a: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7007" y="3562"/>
                <a:ext cx="1047" cy="1175"/>
              </a:xfrm>
              <a:prstGeom prst="rect">
                <a:avLst/>
              </a:prstGeom>
            </p:spPr>
          </p:pic>
        </p:grpSp>
      </p:grpSp>
      <p:grpSp>
        <p:nvGrpSpPr>
          <p:cNvPr id="19" name="组合 18"/>
          <p:cNvGrpSpPr/>
          <p:nvPr/>
        </p:nvGrpSpPr>
        <p:grpSpPr>
          <a:xfrm>
            <a:off x="6207482" y="961487"/>
            <a:ext cx="972688" cy="1328785"/>
            <a:chOff x="9975" y="2615"/>
            <a:chExt cx="1127" cy="3471"/>
          </a:xfrm>
        </p:grpSpPr>
        <p:sp>
          <p:nvSpPr>
            <p:cNvPr id="21" name="文本框 20"/>
            <p:cNvSpPr txBox="1"/>
            <p:nvPr/>
          </p:nvSpPr>
          <p:spPr>
            <a:xfrm flipH="1">
              <a:off x="10123" y="5285"/>
              <a:ext cx="979" cy="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小月</a:t>
              </a: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75" y="2615"/>
              <a:ext cx="810" cy="2698"/>
            </a:xfrm>
            <a:prstGeom prst="rect">
              <a:avLst/>
            </a:prstGeom>
          </p:spPr>
        </p:pic>
      </p:grpSp>
      <p:pic>
        <p:nvPicPr>
          <p:cNvPr id="31" name="小月4：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247130" y="490220"/>
            <a:ext cx="619125" cy="61912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904740" y="2795905"/>
            <a:ext cx="3438662" cy="1446554"/>
            <a:chOff x="7687" y="4403"/>
            <a:chExt cx="6026" cy="3166"/>
          </a:xfrm>
        </p:grpSpPr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7687" y="4403"/>
              <a:ext cx="4819" cy="1984"/>
            </a:xfrm>
            <a:prstGeom prst="wedgeRoundRectCallout">
              <a:avLst>
                <a:gd name="adj1" fmla="val 29764"/>
                <a:gd name="adj2" fmla="val 67315"/>
                <a:gd name="adj3" fmla="val 16667"/>
              </a:avLst>
            </a:prstGeom>
            <a:noFill/>
            <a:ln w="6350">
              <a:solidFill>
                <a:schemeClr val="tx1"/>
              </a:solidFill>
              <a:miter lim="800000"/>
            </a:ln>
          </p:spPr>
          <p:txBody>
            <a:bodyPr wrap="square">
              <a:spAutoFit/>
            </a:bodyPr>
            <a:lstStyle/>
            <a:p>
              <a:pPr marR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因为方程的左边</a:t>
              </a:r>
              <a:r>
                <a:rPr lang="en-US" altLang="zh-CN" sz="2400" b="1" kern="0" dirty="0">
                  <a:solidFill>
                    <a:sysClr val="windowText" lastClr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……</a:t>
              </a:r>
              <a:endParaRPr lang="zh-CN" altLang="en-US" sz="2400" b="1" kern="0" dirty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flipH="1">
              <a:off x="11746" y="4591"/>
              <a:ext cx="1967" cy="2978"/>
              <a:chOff x="3747" y="2294"/>
              <a:chExt cx="1687" cy="2978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747" y="2294"/>
                <a:ext cx="1687" cy="2602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 flipH="1">
                <a:off x="3787" y="4601"/>
                <a:ext cx="1157" cy="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>
                    <a:latin typeface="黑体" panose="02010609060101010101" pitchFamily="49" charset="-122"/>
                    <a:ea typeface="黑体" panose="02010609060101010101" pitchFamily="49" charset="-122"/>
                  </a:rPr>
                  <a:t>小乐</a:t>
                </a:r>
              </a:p>
            </p:txBody>
          </p:sp>
        </p:grpSp>
      </p:grpSp>
      <p:pic>
        <p:nvPicPr>
          <p:cNvPr id="38" name="小乐5：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62120" y="2261870"/>
            <a:ext cx="619125" cy="619125"/>
          </a:xfrm>
          <a:prstGeom prst="rect">
            <a:avLst/>
          </a:prstGeom>
        </p:spPr>
      </p:pic>
      <p:pic>
        <p:nvPicPr>
          <p:cNvPr id="39" name="小新3：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89120" y="2388870"/>
            <a:ext cx="619125" cy="619125"/>
          </a:xfrm>
          <a:prstGeom prst="rect">
            <a:avLst/>
          </a:prstGeom>
        </p:spPr>
      </p:pic>
      <p:pic>
        <p:nvPicPr>
          <p:cNvPr id="2" name="图片 1" descr="logo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5" name="图片 4" descr="abf26f314e9817d4f19fa34975c45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0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4" showWhenStopped="0">
                <p:cTn id="5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numSld="14" showWhenStopped="0">
                <p:cTn id="54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numSld="14" showWhenStopped="0">
                <p:cTn id="55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6" grpId="0"/>
      <p:bldP spid="16" grpId="1"/>
      <p:bldP spid="10" grpId="0"/>
      <p:bldP spid="10" grpId="1"/>
      <p:bldP spid="13" grpId="1" animBg="1"/>
      <p:bldP spid="13" grpId="2" bldLvl="0" animBg="1"/>
      <p:bldP spid="18" grpId="0"/>
      <p:bldP spid="18" grpId="1"/>
      <p:bldP spid="3" grpId="0" bldLvl="0" animBg="1"/>
      <p:bldP spid="3" grpId="1" animBg="1"/>
      <p:bldP spid="3" grpId="2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023718" y="2597785"/>
            <a:ext cx="5963312" cy="734695"/>
            <a:chOff x="3441" y="4574"/>
            <a:chExt cx="2643" cy="1157"/>
          </a:xfrm>
        </p:grpSpPr>
        <p:sp>
          <p:nvSpPr>
            <p:cNvPr id="7" name="文本框 6"/>
            <p:cNvSpPr txBox="1"/>
            <p:nvPr/>
          </p:nvSpPr>
          <p:spPr>
            <a:xfrm>
              <a:off x="3441" y="4574"/>
              <a:ext cx="76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23" y="4618"/>
              <a:ext cx="76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222885" y="960755"/>
            <a:ext cx="4808220" cy="1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</a:p>
          <a:p>
            <a:r>
              <a:rPr lang="en-US" altLang="zh-CN" sz="36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3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=</a:t>
            </a:r>
            <a:r>
              <a:rPr lang="en-US" altLang="zh-CN" sz="4000" b="1" dirty="0">
                <a:solidFill>
                  <a:srgbClr val="000000"/>
                </a:solidFill>
                <a:latin typeface="华文宋体" panose="02010600040101010101" pitchFamily="2" charset="-122"/>
                <a:ea typeface="华文宋体" panose="02010600040101010101" pitchFamily="2" charset="-122"/>
                <a:sym typeface="宋体" panose="02010600030101010101" pitchFamily="2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18</a:t>
            </a:r>
            <a:endParaRPr lang="en-US" altLang="zh-CN" sz="36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解</a:t>
            </a:r>
            <a:r>
              <a:rPr lang="zh-CN" altLang="en-US" sz="36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：</a:t>
            </a:r>
            <a:endParaRPr lang="zh-CN" altLang="en-US" sz="36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648460" y="2566670"/>
            <a:ext cx="579120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202045" y="2586990"/>
            <a:ext cx="570230" cy="114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390265" y="2578735"/>
            <a:ext cx="598805" cy="6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22895" y="2589530"/>
            <a:ext cx="577215" cy="63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0090" y="1983740"/>
            <a:ext cx="8369300" cy="584200"/>
            <a:chOff x="1457" y="2356"/>
            <a:chExt cx="13121" cy="920"/>
          </a:xfrm>
        </p:grpSpPr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1457" y="2356"/>
              <a:ext cx="5911" cy="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EEEEE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40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</a:t>
              </a: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40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÷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 =</a:t>
              </a:r>
              <a:r>
                <a:rPr lang="en-US" altLang="zh-CN" sz="40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18</a:t>
              </a:r>
              <a:r>
                <a:rPr lang="en-US" altLang="zh-CN" sz="40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÷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3</a:t>
              </a:r>
            </a:p>
          </p:txBody>
        </p:sp>
        <p:sp>
          <p:nvSpPr>
            <p:cNvPr id="3" name="TextBox 4"/>
            <p:cNvSpPr txBox="1">
              <a:spLocks noChangeArrowheads="1"/>
            </p:cNvSpPr>
            <p:nvPr/>
          </p:nvSpPr>
          <p:spPr bwMode="auto">
            <a:xfrm>
              <a:off x="8245" y="2442"/>
              <a:ext cx="6333" cy="83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40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÷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7</a:t>
              </a:r>
              <a:r>
                <a:rPr lang="en-US" altLang="zh-CN" sz="40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×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7=0.3</a:t>
              </a:r>
              <a:r>
                <a:rPr lang="en-US" altLang="zh-CN" sz="4000" b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 ×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7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02130" y="2660650"/>
            <a:ext cx="6178550" cy="425450"/>
            <a:chOff x="3184" y="3119"/>
            <a:chExt cx="9662" cy="1020"/>
          </a:xfrm>
        </p:grpSpPr>
        <p:sp>
          <p:nvSpPr>
            <p:cNvPr id="4" name="TextBox 4"/>
            <p:cNvSpPr txBox="1">
              <a:spLocks noChangeArrowheads="1"/>
            </p:cNvSpPr>
            <p:nvPr/>
          </p:nvSpPr>
          <p:spPr bwMode="auto">
            <a:xfrm>
              <a:off x="3184" y="3119"/>
              <a:ext cx="3116" cy="1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zh-CN" altLang="en-US" sz="36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 </a:t>
              </a:r>
              <a:r>
                <a:rPr lang="en-US" altLang="zh-CN" sz="36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 </a:t>
              </a: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=</a:t>
              </a:r>
              <a:r>
                <a:rPr lang="en-US" altLang="zh-CN" sz="4000" b="1" dirty="0">
                  <a:solidFill>
                    <a:srgbClr val="000000"/>
                  </a:solidFill>
                  <a:latin typeface="华文宋体" panose="02010600040101010101" pitchFamily="2" charset="-122"/>
                  <a:ea typeface="华文宋体" panose="02010600040101010101" pitchFamily="2" charset="-122"/>
                  <a:sym typeface="宋体" panose="02010600030101010101" pitchFamily="2" charset="-122"/>
                </a:rPr>
                <a:t>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6</a:t>
              </a:r>
            </a:p>
          </p:txBody>
        </p:sp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10178" y="3240"/>
              <a:ext cx="2668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lnSpc>
                  <a:spcPct val="150000"/>
                </a:lnSpc>
              </a:pPr>
              <a:r>
                <a:rPr lang="en-US" altLang="zh-CN" sz="4000" b="1" i="1" dirty="0">
                  <a:solidFill>
                    <a:srgbClr val="000000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x </a:t>
              </a:r>
              <a:r>
                <a:rPr lang="en-US" altLang="zh-CN" sz="4000" b="1" dirty="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宋体" panose="02010600030101010101" pitchFamily="2" charset="-122"/>
                </a:rPr>
                <a:t>=2.1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4392295" y="934085"/>
            <a:ext cx="4802505" cy="17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</a:t>
            </a:r>
          </a:p>
          <a:p>
            <a:r>
              <a:rPr lang="en-US" altLang="zh-CN" sz="32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</a:t>
            </a:r>
            <a:r>
              <a:rPr lang="en-US" altLang="zh-CN" sz="4000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</a:t>
            </a:r>
            <a:r>
              <a:rPr lang="en-US" altLang="zh-CN" sz="4000" b="1" i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x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÷</a:t>
            </a:r>
            <a:r>
              <a:rPr lang="en-US" altLang="zh-CN" sz="4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7=0.3</a:t>
            </a:r>
            <a:endParaRPr lang="en-US" altLang="zh-CN" sz="40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宋体" panose="02010600030101010101" pitchFamily="2" charset="-122"/>
              </a:rPr>
              <a:t>解：</a:t>
            </a:r>
            <a:r>
              <a:rPr lang="en-US" altLang="zh-CN" sz="3600" dirty="0">
                <a:solidFill>
                  <a:srgbClr val="000000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             </a:t>
            </a:r>
            <a:endParaRPr lang="en-US" altLang="zh-CN" sz="3600" dirty="0">
              <a:solidFill>
                <a:srgbClr val="000000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" name="图片 5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5" y="116205"/>
            <a:ext cx="1501140" cy="397510"/>
          </a:xfrm>
          <a:prstGeom prst="rect">
            <a:avLst/>
          </a:prstGeom>
        </p:spPr>
      </p:pic>
      <p:pic>
        <p:nvPicPr>
          <p:cNvPr id="18" name="图片 17" descr="abf26f314e9817d4f19fa34975c45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930" y="4543425"/>
            <a:ext cx="1626870" cy="4248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26,&quot;width&quot;:223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26,&quot;width&quot;:2237}"/>
</p:tagLst>
</file>

<file path=ppt/theme/theme1.xml><?xml version="1.0" encoding="utf-8"?>
<a:theme xmlns:a="http://schemas.openxmlformats.org/drawingml/2006/main" name="Office 主题​​">
  <a:themeElements>
    <a:clrScheme name="自定义 3370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74A297"/>
      </a:accent1>
      <a:accent2>
        <a:srgbClr val="D6C3AE"/>
      </a:accent2>
      <a:accent3>
        <a:srgbClr val="74A297"/>
      </a:accent3>
      <a:accent4>
        <a:srgbClr val="D6C3AE"/>
      </a:accent4>
      <a:accent5>
        <a:srgbClr val="74A297"/>
      </a:accent5>
      <a:accent6>
        <a:srgbClr val="D6C3AE"/>
      </a:accent6>
      <a:hlink>
        <a:srgbClr val="74A297"/>
      </a:hlink>
      <a:folHlink>
        <a:srgbClr val="D6C3AE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1131</Words>
  <Application>Microsoft Office PowerPoint</Application>
  <PresentationFormat>全屏显示(16:9)</PresentationFormat>
  <Paragraphs>267</Paragraphs>
  <Slides>29</Slides>
  <Notes>3</Notes>
  <HiddenSlides>0</HiddenSlides>
  <MMClips>12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Source Han Serif SC</vt:lpstr>
      <vt:lpstr>等线</vt:lpstr>
      <vt:lpstr>等线 Light</vt:lpstr>
      <vt:lpstr>仿宋</vt:lpstr>
      <vt:lpstr>黑体</vt:lpstr>
      <vt:lpstr>华文宋体</vt:lpstr>
      <vt:lpstr>宋体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</dc:title>
  <dc:creator>刘 思蜀</dc:creator>
  <cp:lastModifiedBy>林又村</cp:lastModifiedBy>
  <cp:revision>1022</cp:revision>
  <dcterms:created xsi:type="dcterms:W3CDTF">2018-09-09T13:18:00Z</dcterms:created>
  <dcterms:modified xsi:type="dcterms:W3CDTF">2022-09-29T02:19:49Z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  <property fmtid="{D5CDD505-2E9C-101B-9397-08002B2CF9AE}" pid="3" name="ICV">
    <vt:lpwstr>9D52D309552E40A3AA90415B55A5FB2F</vt:lpwstr>
  </property>
</Properties>
</file>